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8" r:id="rId2"/>
    <p:sldId id="259" r:id="rId3"/>
    <p:sldId id="260" r:id="rId4"/>
    <p:sldId id="261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57" r:id="rId15"/>
    <p:sldId id="272" r:id="rId16"/>
    <p:sldId id="273" r:id="rId17"/>
    <p:sldId id="274" r:id="rId18"/>
    <p:sldId id="276" r:id="rId19"/>
    <p:sldId id="277" r:id="rId20"/>
    <p:sldId id="278" r:id="rId21"/>
    <p:sldId id="300" r:id="rId22"/>
    <p:sldId id="301" r:id="rId23"/>
    <p:sldId id="302" r:id="rId24"/>
    <p:sldId id="280" r:id="rId25"/>
    <p:sldId id="281" r:id="rId26"/>
    <p:sldId id="299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34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3672110430641"/>
          <c:y val="5.5904516289246545E-2"/>
          <c:w val="0.8627120394672888"/>
          <c:h val="0.480898769413533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Крайние ответы</c:v>
                </c:pt>
                <c:pt idx="1">
                  <c:v>Произвольная регуляция</c:v>
                </c:pt>
                <c:pt idx="2">
                  <c:v>Контроль эмоций </c:v>
                </c:pt>
                <c:pt idx="3">
                  <c:v>Поиск новизны</c:v>
                </c:pt>
                <c:pt idx="4">
                  <c:v>Рискованное поведение</c:v>
                </c:pt>
                <c:pt idx="5">
                  <c:v>Социальная поддержка</c:v>
                </c:pt>
                <c:pt idx="6">
                  <c:v>Избегание</c:v>
                </c:pt>
                <c:pt idx="7">
                  <c:v>Разрешение проблем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2.2000000000000002</c:v>
                </c:pt>
                <c:pt idx="2">
                  <c:v>2.8</c:v>
                </c:pt>
                <c:pt idx="3">
                  <c:v>2.6</c:v>
                </c:pt>
                <c:pt idx="4">
                  <c:v>2.4</c:v>
                </c:pt>
                <c:pt idx="5">
                  <c:v>3.25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838016"/>
        <c:axId val="182839552"/>
      </c:lineChart>
      <c:catAx>
        <c:axId val="18283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82839552"/>
        <c:crosses val="autoZero"/>
        <c:auto val="1"/>
        <c:lblAlgn val="ctr"/>
        <c:lblOffset val="100"/>
        <c:noMultiLvlLbl val="0"/>
      </c:catAx>
      <c:valAx>
        <c:axId val="18283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83801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 эмоций &lt;2</c:v>
                </c:pt>
              </c:strCache>
            </c:strRef>
          </c:tx>
          <c:dPt>
            <c:idx val="1"/>
            <c:marker>
              <c:spPr>
                <a:solidFill>
                  <a:schemeClr val="accent1"/>
                </a:solidFill>
              </c:spPr>
            </c:marker>
            <c:bubble3D val="0"/>
          </c:dPt>
          <c:cat>
            <c:strRef>
              <c:f>Лист1!$A$2:$A$6</c:f>
              <c:strCache>
                <c:ptCount val="5"/>
                <c:pt idx="0">
                  <c:v>Крайние ответы</c:v>
                </c:pt>
                <c:pt idx="1">
                  <c:v>Склонность к зависимости</c:v>
                </c:pt>
                <c:pt idx="2">
                  <c:v>Антисоциальные  тенденции</c:v>
                </c:pt>
                <c:pt idx="3">
                  <c:v>Произвольная регуляция</c:v>
                </c:pt>
                <c:pt idx="4">
                  <c:v>Взаимопонимание с матерью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3.5</c:v>
                </c:pt>
                <c:pt idx="2">
                  <c:v>3</c:v>
                </c:pt>
                <c:pt idx="3">
                  <c:v>2</c:v>
                </c:pt>
                <c:pt idx="4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865280"/>
        <c:axId val="182912128"/>
      </c:lineChart>
      <c:catAx>
        <c:axId val="18286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82912128"/>
        <c:crosses val="autoZero"/>
        <c:auto val="1"/>
        <c:lblAlgn val="ctr"/>
        <c:lblOffset val="100"/>
        <c:noMultiLvlLbl val="0"/>
      </c:catAx>
      <c:valAx>
        <c:axId val="18291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86528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B71C7-44B4-47BC-AD03-B70972F08C68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D47FFF-F151-41C6-B3EC-472AC965F89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8071048" cy="243569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effectLst/>
              </a:rPr>
              <a:t>11 декабря 2013 года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дополнение </a:t>
            </a:r>
            <a:r>
              <a:rPr lang="ru-RU" sz="3200" dirty="0">
                <a:solidFill>
                  <a:schemeClr val="tx1"/>
                </a:solidFill>
                <a:effectLst/>
              </a:rPr>
              <a:t>к Федеральному закону Российской Федерации от 29 декабря 2012 г. N 273-ФЗ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“</a:t>
            </a:r>
            <a:r>
              <a:rPr lang="ru-RU" sz="3200" dirty="0">
                <a:solidFill>
                  <a:schemeClr val="tx1"/>
                </a:solidFill>
                <a:effectLst/>
              </a:rPr>
              <a:t>Об образовании в Российской Федерации”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8568952" cy="2664296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п. 3, </a:t>
            </a:r>
            <a:r>
              <a:rPr lang="ru-RU" sz="2800" dirty="0" err="1"/>
              <a:t>пп</a:t>
            </a:r>
            <a:r>
              <a:rPr lang="ru-RU" sz="2800" dirty="0"/>
              <a:t>. 15.1. статьи 28;</a:t>
            </a:r>
            <a:endParaRPr lang="ru-RU" sz="2800" dirty="0" smtClean="0"/>
          </a:p>
          <a:p>
            <a:pPr algn="l"/>
            <a:r>
              <a:rPr lang="ru-RU" sz="2800" dirty="0" smtClean="0"/>
              <a:t>«… к </a:t>
            </a:r>
            <a:r>
              <a:rPr lang="ru-RU" sz="2800" dirty="0"/>
              <a:t>компетенции образовательной организации относится </a:t>
            </a:r>
            <a:r>
              <a:rPr lang="ru-RU" sz="2800" dirty="0" smtClean="0"/>
              <a:t>  «</a:t>
            </a:r>
            <a:r>
              <a:rPr lang="ru-RU" sz="2800" dirty="0"/>
              <a:t>организация социально-психологического тестирования обучающихся в целях раннего выявления незаконного потребления наркотических средств и психотропных </a:t>
            </a:r>
            <a:r>
              <a:rPr lang="ru-RU" sz="2800" dirty="0" smtClean="0"/>
              <a:t>веществ 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17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62646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chemeClr val="tx1"/>
                </a:solidFill>
              </a:rPr>
              <a:t>списки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( Ф.И.О, год рождения-количество полных лет, класс, отметка о наличии  согласия на участие  в тестировании);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chemeClr val="tx1"/>
                </a:solidFill>
              </a:rPr>
              <a:t>календарный план </a:t>
            </a:r>
            <a:r>
              <a:rPr lang="ru-RU" sz="2400" dirty="0" smtClean="0">
                <a:solidFill>
                  <a:schemeClr val="tx1"/>
                </a:solidFill>
              </a:rPr>
              <a:t>( группа/класс, дата, временной интервал) проведения тестирования;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chemeClr val="tx1"/>
                </a:solidFill>
              </a:rPr>
              <a:t>назначение ответственных лиц  - состав комиссии </a:t>
            </a:r>
            <a:r>
              <a:rPr lang="ru-RU" sz="2400" dirty="0" smtClean="0">
                <a:solidFill>
                  <a:schemeClr val="tx1"/>
                </a:solidFill>
              </a:rPr>
              <a:t>( Ф.И.О., должность) за  организацию, проведение, обработку, анализ и подготовку  отчета;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указание на </a:t>
            </a:r>
            <a:r>
              <a:rPr lang="ru-RU" sz="3600" dirty="0" smtClean="0">
                <a:solidFill>
                  <a:schemeClr val="tx1"/>
                </a:solidFill>
              </a:rPr>
              <a:t>диагностический инструментарий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( название  методик(и), автор, источник) используемый  в процедуре  тестирования.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chemeClr val="tx1"/>
                </a:solidFill>
              </a:rPr>
              <a:t>сроки </a:t>
            </a:r>
            <a:r>
              <a:rPr lang="ru-RU" sz="2400" dirty="0" smtClean="0">
                <a:solidFill>
                  <a:schemeClr val="tx1"/>
                </a:solidFill>
              </a:rPr>
              <a:t> подготовки   отчетов, отправляемых  УЧРЕДИТЕЛЮ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62646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48123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Принципы социально-психологического тестирования</a:t>
            </a:r>
            <a:r>
              <a:rPr lang="ru-RU" sz="2400" dirty="0" smtClean="0"/>
              <a:t>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Black" panose="020B0A04020102020204" pitchFamily="34" charset="0"/>
              </a:rPr>
              <a:t>принцип </a:t>
            </a:r>
            <a:r>
              <a:rPr lang="ru-RU" sz="2000" dirty="0">
                <a:latin typeface="Arial Black" panose="020B0A04020102020204" pitchFamily="34" charset="0"/>
              </a:rPr>
              <a:t>добровольности. </a:t>
            </a:r>
            <a:r>
              <a:rPr lang="ru-RU" sz="2000" dirty="0">
                <a:latin typeface="+mj-lt"/>
              </a:rPr>
              <a:t>Учащиеся от 15 лет самостоятельно, от 14 до 15 лет их родители (законные представители) дают информированное, </a:t>
            </a:r>
            <a:r>
              <a:rPr lang="ru-RU" sz="2000" dirty="0" smtClean="0">
                <a:latin typeface="+mj-lt"/>
              </a:rPr>
              <a:t>  согласия </a:t>
            </a:r>
            <a:r>
              <a:rPr lang="ru-RU" sz="2000" dirty="0">
                <a:latin typeface="+mj-lt"/>
              </a:rPr>
              <a:t>на проведение добровольного тестирования </a:t>
            </a:r>
            <a:endParaRPr lang="ru-RU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Black" panose="020B0A04020102020204" pitchFamily="34" charset="0"/>
              </a:rPr>
              <a:t>принцип </a:t>
            </a:r>
            <a:r>
              <a:rPr lang="ru-RU" sz="2000" dirty="0">
                <a:latin typeface="Arial Black" panose="020B0A04020102020204" pitchFamily="34" charset="0"/>
              </a:rPr>
              <a:t>конфиденциальности. </a:t>
            </a:r>
            <a:r>
              <a:rPr lang="ru-RU" sz="2000" b="1" dirty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+mj-lt"/>
              </a:rPr>
              <a:t>Результаты социально-психологического тестирования сообщаются только лично учащемуся, прошедшему обследование, или родителям (законным представителям) при условии его несовершеннолетия</a:t>
            </a:r>
            <a:r>
              <a:rPr lang="ru-RU" sz="2000" dirty="0" smtClean="0">
                <a:latin typeface="+mj-l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Black" panose="020B0A04020102020204" pitchFamily="34" charset="0"/>
              </a:rPr>
              <a:t>принцип </a:t>
            </a:r>
            <a:r>
              <a:rPr lang="ru-RU" sz="2000" dirty="0">
                <a:latin typeface="Arial Black" panose="020B0A04020102020204" pitchFamily="34" charset="0"/>
              </a:rPr>
              <a:t>ненаказуемости. </a:t>
            </a:r>
            <a:r>
              <a:rPr lang="ru-RU" sz="2000" dirty="0">
                <a:latin typeface="+mj-lt"/>
              </a:rPr>
              <a:t>Результаты не могут являться основанием для применения иных мер дисциплинарного наказания.</a:t>
            </a:r>
          </a:p>
        </p:txBody>
      </p:sp>
    </p:spTree>
    <p:extLst>
      <p:ext uri="{BB962C8B-B14F-4D97-AF65-F5344CB8AC3E}">
        <p14:creationId xmlns:p14="http://schemas.microsoft.com/office/powerpoint/2010/main" val="26533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700" dirty="0" smtClean="0">
                <a:latin typeface="Impact" panose="020B0806030902050204" pitchFamily="34" charset="0"/>
              </a:rPr>
              <a:t>Форма  итоговых данных , </a:t>
            </a:r>
            <a:br>
              <a:rPr lang="ru-RU" sz="2700" dirty="0" smtClean="0">
                <a:latin typeface="Impact" panose="020B0806030902050204" pitchFamily="34" charset="0"/>
              </a:rPr>
            </a:br>
            <a:r>
              <a:rPr lang="ru-RU" sz="2700" dirty="0" smtClean="0">
                <a:latin typeface="Impact" panose="020B0806030902050204" pitchFamily="34" charset="0"/>
              </a:rPr>
              <a:t>передаваемых в ГУ ДО ТО «ПОМОЩЬ»</a:t>
            </a:r>
            <a:r>
              <a:rPr lang="ru-RU" sz="2700" dirty="0">
                <a:latin typeface="Impact" panose="020B0806030902050204" pitchFamily="34" charset="0"/>
              </a:rPr>
              <a:t/>
            </a:r>
            <a:br>
              <a:rPr lang="ru-RU" sz="2700" dirty="0">
                <a:latin typeface="Impact" panose="020B0806030902050204" pitchFamily="34" charset="0"/>
              </a:rPr>
            </a:br>
            <a:endParaRPr lang="ru-RU" sz="27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endParaRPr lang="ru-RU" sz="32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54694"/>
              </p:ext>
            </p:extLst>
          </p:nvPr>
        </p:nvGraphicFramePr>
        <p:xfrm>
          <a:off x="457200" y="1772816"/>
          <a:ext cx="8229600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282"/>
                <a:gridCol w="2039995"/>
                <a:gridCol w="686474"/>
                <a:gridCol w="480856"/>
                <a:gridCol w="459809"/>
                <a:gridCol w="500285"/>
                <a:gridCol w="208857"/>
                <a:gridCol w="809522"/>
                <a:gridCol w="744760"/>
                <a:gridCol w="744760"/>
              </a:tblGrid>
              <a:tr h="2021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учреждения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Адрес учреждения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МО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Подлежит тестированию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Прошли тестирование до 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Прошли тестирование старше 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Отказ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Группа риска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Не представляется возможным сделать вывод об отнесении к группе риска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Вне группы риска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</a:tr>
              <a:tr h="12904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МБОУ </a:t>
                      </a:r>
                      <a:r>
                        <a:rPr lang="ru-RU" sz="1000" u="none" strike="noStrike" dirty="0" err="1">
                          <a:effectLst/>
                        </a:rPr>
                        <a:t>Авангардская</a:t>
                      </a:r>
                      <a:r>
                        <a:rPr lang="ru-RU" sz="1000" u="none" strike="noStrike" dirty="0">
                          <a:effectLst/>
                        </a:rPr>
                        <a:t> СОШ №7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ТО, Алексинский р-н, пос. Авангард, ул. Октябрьская, 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Алексинский 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30,77%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69,23%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0" marR="4860" marT="486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5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Рекомендуемый инструментарий для тестирования 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256424"/>
              </p:ext>
            </p:extLst>
          </p:nvPr>
        </p:nvGraphicFramePr>
        <p:xfrm>
          <a:off x="467544" y="1844825"/>
          <a:ext cx="8280920" cy="4479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0920"/>
              </a:tblGrid>
              <a:tr h="4479776">
                <a:tc>
                  <a:txBody>
                    <a:bodyPr/>
                    <a:lstStyle/>
                    <a:p>
                      <a:pPr marR="12700" indent="5969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spc="35" dirty="0">
                          <a:effectLst/>
                          <a:latin typeface="Arial Black" panose="020B0A04020102020204" pitchFamily="34" charset="0"/>
                        </a:rPr>
                        <a:t>Методический комплекс для выделения вероятностных предикторов возможного вовлечения обучающихся в потребление </a:t>
                      </a:r>
                      <a:r>
                        <a:rPr lang="ru-RU" sz="2400" spc="35" dirty="0" smtClean="0">
                          <a:effectLst/>
                          <a:latin typeface="Arial Black" panose="020B0A04020102020204" pitchFamily="34" charset="0"/>
                        </a:rPr>
                        <a:t>наркотиков, подготовленный </a:t>
                      </a:r>
                      <a:r>
                        <a:rPr lang="ru-RU" sz="2400" spc="35" dirty="0">
                          <a:effectLst/>
                          <a:latin typeface="Arial Black" panose="020B0A04020102020204" pitchFamily="34" charset="0"/>
                        </a:rPr>
                        <a:t>научным коллективом Психологического факультета Московского государственного университета им. М.В. Ломоносова</a:t>
                      </a:r>
                      <a:r>
                        <a:rPr lang="ru-RU" sz="2400" spc="35" dirty="0">
                          <a:effectLst/>
                        </a:rPr>
                        <a:t>.</a:t>
                      </a:r>
                      <a:endParaRPr lang="ru-RU" sz="2400" spc="35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4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22714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620688"/>
            <a:ext cx="756084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b="1" dirty="0" smtClean="0"/>
              <a:t>Что измеряет  данная методика</a:t>
            </a:r>
            <a:r>
              <a:rPr lang="en-US" sz="2000" b="1" dirty="0" smtClean="0"/>
              <a:t>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Насколько </a:t>
            </a:r>
            <a:r>
              <a:rPr lang="ru-RU" sz="1600" b="1" dirty="0"/>
              <a:t>школьник склонен к антисоциальному поведению?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Насколько </a:t>
            </a:r>
            <a:r>
              <a:rPr lang="ru-RU" sz="1600" b="1" dirty="0"/>
              <a:t>он сам способен управлять своим поведением?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Насколько </a:t>
            </a:r>
            <a:r>
              <a:rPr lang="ru-RU" sz="1600" b="1" dirty="0"/>
              <a:t>он может контролировать свои эмоции?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Склонен </a:t>
            </a:r>
            <a:r>
              <a:rPr lang="ru-RU" sz="1600" b="1" dirty="0"/>
              <a:t>ли школьник к каким-либо зависимостям?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Склонен </a:t>
            </a:r>
            <a:r>
              <a:rPr lang="ru-RU" sz="1600" b="1" dirty="0"/>
              <a:t>ли школьник к рискованному поведению?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Насколько </a:t>
            </a:r>
            <a:r>
              <a:rPr lang="ru-RU" sz="1600" b="1" dirty="0"/>
              <a:t>он любит новые ощущения, и готов ли он их активно искать?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Как </a:t>
            </a:r>
            <a:r>
              <a:rPr lang="ru-RU" sz="1600" b="1" dirty="0"/>
              <a:t>школьник справляется с трудными жизненными ситуациями?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Насколько </a:t>
            </a:r>
            <a:r>
              <a:rPr lang="ru-RU" sz="1600" b="1" dirty="0"/>
              <a:t>школьник стремится решать возникающие проблемы?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Пытается </a:t>
            </a:r>
            <a:r>
              <a:rPr lang="ru-RU" sz="1600" b="1" dirty="0"/>
              <a:t>ли он делать это самостоятельно или ищет поддержки у окружения?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Решает </a:t>
            </a:r>
            <a:r>
              <a:rPr lang="ru-RU" sz="1600" b="1" dirty="0"/>
              <a:t>ли он проблемы и стремится к их избеганию?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Принимать </a:t>
            </a:r>
            <a:r>
              <a:rPr lang="ru-RU" sz="1600" b="1" dirty="0"/>
              <a:t>его таким, какой он есть;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Сопереживать </a:t>
            </a:r>
            <a:r>
              <a:rPr lang="ru-RU" sz="1600" b="1" dirty="0"/>
              <a:t>и сочувствовать ему;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/>
              <a:t>Быть </a:t>
            </a:r>
            <a:r>
              <a:rPr lang="ru-RU" sz="1600" b="1" dirty="0"/>
              <a:t>склонным к сотрудничеству или, напротив, к конфронтации.</a:t>
            </a:r>
          </a:p>
        </p:txBody>
      </p:sp>
    </p:spTree>
    <p:extLst>
      <p:ext uri="{BB962C8B-B14F-4D97-AF65-F5344CB8AC3E}">
        <p14:creationId xmlns:p14="http://schemas.microsoft.com/office/powerpoint/2010/main" val="16297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Как проводится  тестирование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667774"/>
              </p:ext>
            </p:extLst>
          </p:nvPr>
        </p:nvGraphicFramePr>
        <p:xfrm>
          <a:off x="611559" y="1988840"/>
          <a:ext cx="8064895" cy="445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5"/>
              </a:tblGrid>
              <a:tr h="4389437">
                <a:tc>
                  <a:txBody>
                    <a:bodyPr/>
                    <a:lstStyle/>
                    <a:p>
                      <a:pPr marL="12700" marR="12700" indent="-165100" algn="ctr">
                        <a:lnSpc>
                          <a:spcPts val="2280"/>
                        </a:lnSpc>
                        <a:spcAft>
                          <a:spcPts val="1505"/>
                        </a:spcAft>
                      </a:pPr>
                      <a:r>
                        <a:rPr lang="ru-RU" sz="600" spc="35" baseline="0" dirty="0" smtClean="0">
                          <a:effectLst/>
                        </a:rPr>
                        <a:t>    </a:t>
                      </a:r>
                    </a:p>
                    <a:p>
                      <a:pPr marL="12700" marR="12700" indent="-165100" algn="ctr">
                        <a:lnSpc>
                          <a:spcPts val="2280"/>
                        </a:lnSpc>
                        <a:spcAft>
                          <a:spcPts val="1505"/>
                        </a:spcAft>
                      </a:pPr>
                      <a:r>
                        <a:rPr lang="ru-RU" sz="3200" b="1" spc="35" baseline="0" dirty="0" smtClean="0">
                          <a:effectLst/>
                          <a:latin typeface="+mj-lt"/>
                        </a:rPr>
                        <a:t>В </a:t>
                      </a:r>
                      <a:r>
                        <a:rPr lang="ru-RU" sz="3200" b="1" spc="35" dirty="0" smtClean="0">
                          <a:effectLst/>
                          <a:latin typeface="+mj-lt"/>
                        </a:rPr>
                        <a:t>кабинетах </a:t>
                      </a:r>
                      <a:r>
                        <a:rPr lang="ru-RU" sz="3200" b="1" spc="35" dirty="0">
                          <a:effectLst/>
                          <a:latin typeface="+mj-lt"/>
                        </a:rPr>
                        <a:t>для каждого тестируемого должно быть предусмотрено отдельное рабочее место</a:t>
                      </a:r>
                      <a:r>
                        <a:rPr lang="ru-RU" sz="3200" b="1" spc="35" dirty="0" smtClean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12700" marR="12700" indent="-165100" algn="ctr">
                        <a:lnSpc>
                          <a:spcPts val="2280"/>
                        </a:lnSpc>
                        <a:spcAft>
                          <a:spcPts val="1505"/>
                        </a:spcAft>
                      </a:pPr>
                      <a:r>
                        <a:rPr lang="ru-RU" sz="3200" b="1" spc="35" dirty="0" smtClean="0">
                          <a:effectLst/>
                          <a:latin typeface="+mj-lt"/>
                        </a:rPr>
                        <a:t>***</a:t>
                      </a:r>
                    </a:p>
                    <a:p>
                      <a:pPr marL="12700" marR="12700" indent="-165100" algn="ctr">
                        <a:lnSpc>
                          <a:spcPts val="2280"/>
                        </a:lnSpc>
                        <a:spcAft>
                          <a:spcPts val="1505"/>
                        </a:spcAft>
                      </a:pPr>
                      <a:r>
                        <a:rPr lang="ru-RU" sz="3200" b="1" spc="3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3200" b="1" spc="35" dirty="0">
                          <a:effectLst/>
                          <a:latin typeface="+mj-lt"/>
                        </a:rPr>
                        <a:t>О цели тестирования, условиях его анонимности и расписании тестируемые должны быть оповещены не позднее, чем за один день. </a:t>
                      </a:r>
                      <a:endParaRPr lang="ru-RU" sz="3200" b="1" spc="35" dirty="0" smtClean="0">
                        <a:effectLst/>
                        <a:latin typeface="+mj-lt"/>
                      </a:endParaRPr>
                    </a:p>
                    <a:p>
                      <a:pPr marL="12700" marR="12700" indent="-165100" algn="ctr">
                        <a:lnSpc>
                          <a:spcPts val="2280"/>
                        </a:lnSpc>
                        <a:spcAft>
                          <a:spcPts val="1505"/>
                        </a:spcAft>
                      </a:pPr>
                      <a:r>
                        <a:rPr lang="ru-RU" sz="3200" b="1" spc="35" dirty="0" smtClean="0">
                          <a:effectLst/>
                          <a:latin typeface="+mj-lt"/>
                        </a:rPr>
                        <a:t>***</a:t>
                      </a:r>
                    </a:p>
                    <a:p>
                      <a:pPr marL="12700" marR="12700" indent="-165100" algn="ctr">
                        <a:lnSpc>
                          <a:spcPts val="2280"/>
                        </a:lnSpc>
                        <a:spcAft>
                          <a:spcPts val="1505"/>
                        </a:spcAft>
                      </a:pPr>
                      <a:r>
                        <a:rPr lang="ru-RU" sz="3200" b="1" spc="35" dirty="0" smtClean="0">
                          <a:effectLst/>
                          <a:latin typeface="+mj-lt"/>
                        </a:rPr>
                        <a:t>Рекомендуется </a:t>
                      </a:r>
                      <a:r>
                        <a:rPr lang="ru-RU" sz="3200" b="1" spc="35" dirty="0">
                          <a:effectLst/>
                          <a:latin typeface="+mj-lt"/>
                        </a:rPr>
                        <a:t>проведение тестирования в группах по 10-15 человек.</a:t>
                      </a:r>
                      <a:endParaRPr lang="ru-RU" sz="32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6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Действия  ответственного лица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002619"/>
              </p:ext>
            </p:extLst>
          </p:nvPr>
        </p:nvGraphicFramePr>
        <p:xfrm>
          <a:off x="539552" y="1268760"/>
          <a:ext cx="8136904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54726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150"/>
                        </a:lnSpc>
                        <a:spcAft>
                          <a:spcPts val="1030"/>
                        </a:spcAft>
                        <a:buClr>
                          <a:srgbClr val="000000"/>
                        </a:buClr>
                        <a:buSzPts val="1150"/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u="none" strike="noStrike" spc="35" dirty="0">
                          <a:effectLst/>
                          <a:latin typeface="+mj-lt"/>
                        </a:rPr>
                        <a:t>получить бланки теста;</a:t>
                      </a:r>
                    </a:p>
                    <a:p>
                      <a:pPr marL="298450" marR="12700" indent="-285750" algn="just">
                        <a:lnSpc>
                          <a:spcPts val="228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обеспечить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вхождение в кабинет и рассадку участвующих в тестировании школьников по отдельным рабочим местам;</a:t>
                      </a:r>
                    </a:p>
                    <a:p>
                      <a:pPr marL="298450" indent="-285750" algn="just">
                        <a:lnSpc>
                          <a:spcPts val="305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убедиться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в отсутствии посторонних в кабинете;</a:t>
                      </a:r>
                    </a:p>
                    <a:p>
                      <a:pPr marL="342900" lvl="0" indent="-342900" algn="just">
                        <a:lnSpc>
                          <a:spcPts val="30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u="none" strike="noStrike" spc="35" dirty="0" smtClean="0">
                          <a:effectLst/>
                          <a:latin typeface="+mj-lt"/>
                        </a:rPr>
                        <a:t>провести </a:t>
                      </a:r>
                      <a:r>
                        <a:rPr lang="ru-RU" sz="1600" b="1" u="none" strike="noStrike" spc="35" dirty="0">
                          <a:effectLst/>
                          <a:latin typeface="+mj-lt"/>
                        </a:rPr>
                        <a:t>устный инструктаж;</a:t>
                      </a:r>
                    </a:p>
                    <a:p>
                      <a:pPr marL="298450" indent="-285750" algn="just">
                        <a:lnSpc>
                          <a:spcPts val="305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раздать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бланки теста;</a:t>
                      </a:r>
                    </a:p>
                    <a:p>
                      <a:pPr marL="298450" marR="12700" indent="-285750" algn="just">
                        <a:lnSpc>
                          <a:spcPts val="2305"/>
                        </a:lnSpc>
                        <a:spcAft>
                          <a:spcPts val="1525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зачитать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инструкцию по работе с тестами, прилагаемую к тесту, и убедиться в том, что все тестируемые её поняли;</a:t>
                      </a:r>
                    </a:p>
                    <a:p>
                      <a:pPr marL="298450" indent="-285750" algn="just">
                        <a:lnSpc>
                          <a:spcPts val="1150"/>
                        </a:lnSpc>
                        <a:spcAft>
                          <a:spcPts val="715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дать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команду начать работу;</a:t>
                      </a:r>
                    </a:p>
                    <a:p>
                      <a:pPr marL="298450" marR="12700" indent="-285750" algn="just">
                        <a:lnSpc>
                          <a:spcPts val="2255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во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время тестирования следить за выполнением тестируемыми установленных в аудитории правил поведения, предупреждать или удалять их за нарушение порядка;</a:t>
                      </a:r>
                    </a:p>
                    <a:p>
                      <a:pPr marL="298450" marR="12700" indent="-285750" algn="just">
                        <a:lnSpc>
                          <a:spcPts val="2255"/>
                        </a:lnSpc>
                        <a:spcAft>
                          <a:spcPts val="58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отвечать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на вопросы, возникающие у тестируемых, не привлекая внимания других участников;</a:t>
                      </a:r>
                    </a:p>
                    <a:p>
                      <a:pPr marL="298450" marR="12700" indent="-285750" algn="just">
                        <a:lnSpc>
                          <a:spcPts val="2280"/>
                        </a:lnSpc>
                        <a:spcAft>
                          <a:spcPts val="4505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1" spc="35" dirty="0" smtClean="0">
                          <a:effectLst/>
                          <a:latin typeface="+mj-lt"/>
                        </a:rPr>
                        <a:t>после </a:t>
                      </a:r>
                      <a:r>
                        <a:rPr lang="ru-RU" sz="1600" b="1" spc="35" dirty="0">
                          <a:effectLst/>
                          <a:latin typeface="+mj-lt"/>
                        </a:rPr>
                        <a:t>окончания тестирования собрать заполненные бланки теста одновременно у всех тестируемых и передать их председателю Комиссии на хранение.</a:t>
                      </a:r>
                      <a:endParaRPr lang="ru-RU" sz="16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ИНСТРУКЦИЯ  к  тестированию.</a:t>
            </a:r>
            <a:br>
              <a:rPr lang="ru-RU" sz="3600" b="1" dirty="0"/>
            </a:b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258285"/>
              </p:ext>
            </p:extLst>
          </p:nvPr>
        </p:nvGraphicFramePr>
        <p:xfrm>
          <a:off x="467544" y="908720"/>
          <a:ext cx="8208911" cy="5857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1"/>
              </a:tblGrid>
              <a:tr h="5832648">
                <a:tc>
                  <a:txBody>
                    <a:bodyPr/>
                    <a:lstStyle/>
                    <a:p>
                      <a:pPr marL="12700" algn="ctr">
                        <a:lnSpc>
                          <a:spcPts val="1150"/>
                        </a:lnSpc>
                        <a:spcAft>
                          <a:spcPts val="1180"/>
                        </a:spcAft>
                      </a:pPr>
                      <a:endParaRPr lang="ru-RU" sz="2800" b="1" u="none" strike="noStrike" spc="30" dirty="0" smtClean="0">
                        <a:effectLst/>
                        <a:latin typeface="+mj-lt"/>
                      </a:endParaRPr>
                    </a:p>
                    <a:p>
                      <a:pPr marL="12700" marR="12700" indent="-165100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spc="35" dirty="0" smtClean="0">
                          <a:effectLst/>
                          <a:latin typeface="+mj-lt"/>
                        </a:rPr>
                        <a:t>Дорогие </a:t>
                      </a:r>
                      <a:r>
                        <a:rPr lang="ru-RU" sz="2000" b="1" spc="35" dirty="0">
                          <a:effectLst/>
                          <a:latin typeface="+mj-lt"/>
                        </a:rPr>
                        <a:t>ребята! </a:t>
                      </a:r>
                      <a:endParaRPr lang="ru-RU" sz="2000" b="1" spc="35" dirty="0" smtClean="0">
                        <a:effectLst/>
                        <a:latin typeface="+mj-lt"/>
                      </a:endParaRPr>
                    </a:p>
                    <a:p>
                      <a:pPr marL="12700" marR="12700" indent="-165100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spc="35" dirty="0" smtClean="0">
                          <a:effectLst/>
                          <a:latin typeface="+mj-lt"/>
                        </a:rPr>
                        <a:t>В </a:t>
                      </a:r>
                      <a:r>
                        <a:rPr lang="ru-RU" sz="2000" b="1" spc="35" dirty="0">
                          <a:effectLst/>
                          <a:latin typeface="+mj-lt"/>
                        </a:rPr>
                        <a:t>жизни каждого человека возникают трудности, все мы переживаем конфликты и неприятности. Важно не только уметь их преодолевать, но и понимать, что для разных людей разные вещи могут выступить такой трудностью и оказаться поводом для конфликта. </a:t>
                      </a:r>
                      <a:endParaRPr lang="ru-RU" sz="2000" b="1" spc="35" dirty="0" smtClean="0">
                        <a:effectLst/>
                        <a:latin typeface="+mj-lt"/>
                      </a:endParaRPr>
                    </a:p>
                    <a:p>
                      <a:pPr marL="12700" marR="12700" indent="-165100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spc="35" dirty="0" smtClean="0">
                          <a:effectLst/>
                          <a:latin typeface="+mj-lt"/>
                        </a:rPr>
                        <a:t>Именно </a:t>
                      </a:r>
                      <a:r>
                        <a:rPr lang="ru-RU" sz="2000" b="1" spc="35" dirty="0">
                          <a:effectLst/>
                          <a:latin typeface="+mj-lt"/>
                        </a:rPr>
                        <a:t>этим вопросам и посвящен наш опросник, и мы просим Вас поучаствовать в нем.</a:t>
                      </a:r>
                    </a:p>
                    <a:p>
                      <a:pPr marL="12700" marR="12700" indent="-165100" algn="ctr">
                        <a:lnSpc>
                          <a:spcPct val="120000"/>
                        </a:lnSpc>
                        <a:spcAft>
                          <a:spcPts val="1005"/>
                        </a:spcAft>
                      </a:pPr>
                      <a:r>
                        <a:rPr lang="ru-RU" sz="2000" b="1" spc="35" dirty="0">
                          <a:effectLst/>
                          <a:latin typeface="+mj-lt"/>
                        </a:rPr>
                        <a:t>Здесь нет правильных или неправильных ответов. Пожалуйста, постарайтесь ответить на все вопросы, даже если некоторые не полностью соответствуют Вашей ситуации.</a:t>
                      </a:r>
                    </a:p>
                    <a:p>
                      <a:pPr marL="12700"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u="none" strike="noStrike" spc="30" dirty="0">
                          <a:effectLst/>
                          <a:latin typeface="+mj-lt"/>
                        </a:rPr>
                        <a:t>Это исследование абсолютно анонимно.</a:t>
                      </a:r>
                      <a:endParaRPr lang="ru-RU" sz="2000" b="1" dirty="0">
                        <a:effectLst/>
                        <a:latin typeface="+mj-lt"/>
                      </a:endParaRPr>
                    </a:p>
                    <a:p>
                      <a:pPr marL="12700" marR="12700" algn="ctr">
                        <a:lnSpc>
                          <a:spcPct val="120000"/>
                        </a:lnSpc>
                        <a:spcAft>
                          <a:spcPts val="2385"/>
                        </a:spcAft>
                      </a:pPr>
                      <a:r>
                        <a:rPr lang="ru-RU" sz="2000" b="1" u="none" strike="noStrike" spc="30" dirty="0">
                          <a:effectLst/>
                          <a:latin typeface="+mj-lt"/>
                        </a:rPr>
                        <a:t>Пожалуйста, прочитайте каждой утверждение из опросника, а потом поставьте свой ответ в бланке ответов, обводя наиболее подходящий Вам вариант.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Текст опросника (часть 1)</a:t>
            </a:r>
            <a:br>
              <a:rPr lang="ru-RU" sz="3600" b="1" dirty="0" smtClean="0"/>
            </a:br>
            <a:r>
              <a:rPr lang="ru-RU" sz="3600" b="1" dirty="0" smtClean="0"/>
              <a:t>1 -71 утверждение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62369"/>
              </p:ext>
            </p:extLst>
          </p:nvPr>
        </p:nvGraphicFramePr>
        <p:xfrm>
          <a:off x="467544" y="1844824"/>
          <a:ext cx="8208912" cy="4670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418"/>
                <a:gridCol w="7729494"/>
              </a:tblGrid>
              <a:tr h="579032">
                <a:tc>
                  <a:txBody>
                    <a:bodyPr/>
                    <a:lstStyle/>
                    <a:p>
                      <a:pPr marL="762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 dirty="0">
                          <a:effectLst/>
                        </a:rPr>
                        <a:t>№</a:t>
                      </a:r>
                      <a:endParaRPr lang="ru-RU" sz="1150" spc="35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1651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0" dirty="0">
                          <a:effectLst/>
                        </a:rPr>
                        <a:t>Суждения</a:t>
                      </a:r>
                      <a:endParaRPr lang="ru-RU" sz="1150" spc="35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1247412">
                <a:tc>
                  <a:txBody>
                    <a:bodyPr/>
                    <a:lstStyle/>
                    <a:p>
                      <a:pPr marL="762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>
                          <a:effectLst/>
                        </a:rPr>
                        <a:t>1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35" dirty="0">
                          <a:effectLst/>
                          <a:latin typeface="+mj-lt"/>
                        </a:rPr>
                        <a:t>У человека могут быть чувства и желания такой силы, что ему трудно себя контролировать.</a:t>
                      </a:r>
                      <a:endParaRPr lang="ru-RU" sz="2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1241609">
                <a:tc>
                  <a:txBody>
                    <a:bodyPr/>
                    <a:lstStyle/>
                    <a:p>
                      <a:pPr marL="762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>
                          <a:effectLst/>
                        </a:rPr>
                        <a:t>2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35" dirty="0">
                          <a:effectLst/>
                          <a:latin typeface="+mj-lt"/>
                        </a:rPr>
                        <a:t>В трудной ситуации (проблемы, неприятности) я фантазирую о том, что все могло быть иначе.</a:t>
                      </a:r>
                      <a:endParaRPr lang="ru-RU" sz="2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634730">
                <a:tc>
                  <a:txBody>
                    <a:bodyPr/>
                    <a:lstStyle/>
                    <a:p>
                      <a:pPr marL="762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>
                          <a:effectLst/>
                        </a:rPr>
                        <a:t>3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effectLst/>
                          <a:latin typeface="+mj-lt"/>
                        </a:rPr>
                        <a:t>Я</a:t>
                      </a:r>
                      <a:r>
                        <a:rPr lang="ru-RU" sz="2400" b="1" spc="35" dirty="0">
                          <a:effectLst/>
                          <a:latin typeface="+mj-lt"/>
                        </a:rPr>
                        <a:t> люблю все новое и неизвестное.</a:t>
                      </a:r>
                      <a:endParaRPr lang="ru-RU" sz="2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967931">
                <a:tc>
                  <a:txBody>
                    <a:bodyPr/>
                    <a:lstStyle/>
                    <a:p>
                      <a:pPr marL="762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0">
                          <a:effectLst/>
                        </a:rPr>
                        <a:t>4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35" dirty="0">
                          <a:effectLst/>
                          <a:latin typeface="+mj-lt"/>
                        </a:rPr>
                        <a:t>Представления о вреде алкоголя чаще всего преувеличены</a:t>
                      </a:r>
                      <a:endParaRPr lang="ru-RU" sz="2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Текст опросника (часть </a:t>
            </a:r>
            <a:r>
              <a:rPr lang="ru-RU" sz="3600" b="1" dirty="0" smtClean="0"/>
              <a:t>2)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1 -</a:t>
            </a:r>
            <a:r>
              <a:rPr lang="ru-RU" sz="3600" b="1" dirty="0" smtClean="0"/>
              <a:t>7 </a:t>
            </a:r>
            <a:r>
              <a:rPr lang="ru-RU" sz="3600" b="1" dirty="0"/>
              <a:t>утверждение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44215"/>
              </p:ext>
            </p:extLst>
          </p:nvPr>
        </p:nvGraphicFramePr>
        <p:xfrm>
          <a:off x="611560" y="2204863"/>
          <a:ext cx="8178219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257"/>
                <a:gridCol w="7708962"/>
              </a:tblGrid>
              <a:tr h="814755"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>
                          <a:effectLst/>
                        </a:rPr>
                        <a:t>№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0">
                          <a:effectLst/>
                        </a:rPr>
                        <a:t>Суждения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1233450"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>
                          <a:effectLst/>
                        </a:rPr>
                        <a:t>]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165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35" dirty="0">
                          <a:effectLst/>
                          <a:latin typeface="+mj-lt"/>
                        </a:rPr>
                        <a:t>Приветлива(-в) и доброжелательна(-</a:t>
                      </a:r>
                      <a:r>
                        <a:rPr lang="ru-RU" sz="2800" b="1" spc="35" dirty="0" err="1">
                          <a:effectLst/>
                          <a:latin typeface="+mj-lt"/>
                        </a:rPr>
                        <a:t>ен</a:t>
                      </a:r>
                      <a:r>
                        <a:rPr lang="ru-RU" sz="2800" b="1" spc="35" dirty="0">
                          <a:effectLst/>
                          <a:latin typeface="+mj-lt"/>
                        </a:rPr>
                        <a:t>) со мной</a:t>
                      </a:r>
                      <a:endParaRPr lang="ru-RU" sz="28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1264164"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35">
                          <a:effectLst/>
                        </a:rPr>
                        <a:t>2</a:t>
                      </a:r>
                      <a:endParaRPr lang="ru-RU" sz="1150" spc="35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165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  <a:latin typeface="+mj-lt"/>
                        </a:rPr>
                        <a:t>Я</a:t>
                      </a:r>
                      <a:r>
                        <a:rPr lang="ru-RU" sz="2800" b="1" spc="35" dirty="0">
                          <a:effectLst/>
                          <a:latin typeface="+mj-lt"/>
                        </a:rPr>
                        <a:t> нравлюсь ей(ему) таким (-ой), какой (-</a:t>
                      </a:r>
                      <a:r>
                        <a:rPr lang="ru-RU" sz="2800" b="1" spc="35" dirty="0" err="1">
                          <a:effectLst/>
                          <a:latin typeface="+mj-lt"/>
                        </a:rPr>
                        <a:t>ая</a:t>
                      </a:r>
                      <a:r>
                        <a:rPr lang="ru-RU" sz="2800" b="1" spc="35" dirty="0">
                          <a:effectLst/>
                          <a:latin typeface="+mj-lt"/>
                        </a:rPr>
                        <a:t>), я есть.</a:t>
                      </a:r>
                      <a:endParaRPr lang="ru-RU" sz="28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45419"/>
              </p:ext>
            </p:extLst>
          </p:nvPr>
        </p:nvGraphicFramePr>
        <p:xfrm>
          <a:off x="611560" y="5877273"/>
          <a:ext cx="8064896" cy="64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576064"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340"/>
                        </a:spcAft>
                        <a:tabLst>
                          <a:tab pos="5563235" algn="l"/>
                        </a:tabLst>
                      </a:pPr>
                      <a:r>
                        <a:rPr lang="ru-RU" sz="1150" u="none" strike="noStrike" spc="30" dirty="0">
                          <a:effectLst/>
                        </a:rPr>
                        <a:t>«</a:t>
                      </a:r>
                      <a:r>
                        <a:rPr lang="ru-RU" sz="2000" b="1" u="none" strike="noStrike" spc="30" dirty="0">
                          <a:effectLst/>
                        </a:rPr>
                        <a:t>Я буду отвечать про отношения с	</a:t>
                      </a:r>
                      <a:endParaRPr lang="ru-RU" sz="2000" b="1" dirty="0">
                        <a:effectLst/>
                      </a:endParaRPr>
                    </a:p>
                    <a:p>
                      <a:pPr marL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30" dirty="0">
                          <a:effectLst/>
                        </a:rPr>
                        <a:t>(например, папой, старшей сестрой, бабушкой и т.п.)»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8071048" cy="243569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effectLst/>
              </a:rPr>
              <a:t>приказ Министерства образования и науки Российской Федерации (</a:t>
            </a:r>
            <a:r>
              <a:rPr lang="ru-RU" sz="3600" dirty="0" err="1">
                <a:solidFill>
                  <a:schemeClr val="tx1"/>
                </a:solidFill>
                <a:effectLst/>
              </a:rPr>
              <a:t>Минобрнауки</a:t>
            </a:r>
            <a:r>
              <a:rPr lang="ru-RU" sz="3600" dirty="0">
                <a:solidFill>
                  <a:schemeClr val="tx1"/>
                </a:solidFill>
                <a:effectLst/>
              </a:rPr>
              <a:t> России)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от </a:t>
            </a:r>
            <a:r>
              <a:rPr lang="ru-RU" sz="3600" dirty="0">
                <a:solidFill>
                  <a:schemeClr val="tx1"/>
                </a:solidFill>
                <a:effectLst/>
              </a:rPr>
              <a:t>16 июня 2014 г. N 658 г.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Москва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8071048" cy="288032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"Об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образования".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33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Бланк ответов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651714"/>
              </p:ext>
            </p:extLst>
          </p:nvPr>
        </p:nvGraphicFramePr>
        <p:xfrm>
          <a:off x="539552" y="1628800"/>
          <a:ext cx="8136904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720080">
                <a:tc>
                  <a:txBody>
                    <a:bodyPr/>
                    <a:lstStyle/>
                    <a:p>
                      <a:pPr marL="12700" marR="177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30" dirty="0">
                          <a:effectLst/>
                        </a:rPr>
                        <a:t>Обведите ответ, соответствующий Вашему мнению, для каждого вопроса и бланка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38896"/>
              </p:ext>
            </p:extLst>
          </p:nvPr>
        </p:nvGraphicFramePr>
        <p:xfrm>
          <a:off x="251521" y="2780929"/>
          <a:ext cx="844444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68"/>
                <a:gridCol w="1093329"/>
                <a:gridCol w="1024995"/>
                <a:gridCol w="706108"/>
                <a:gridCol w="1098075"/>
                <a:gridCol w="446063"/>
                <a:gridCol w="1106616"/>
                <a:gridCol w="1024995"/>
                <a:gridCol w="688076"/>
                <a:gridCol w="1102819"/>
              </a:tblGrid>
              <a:tr h="142131"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spc="25" dirty="0">
                          <a:effectLst/>
                        </a:rPr>
                        <a:t>№</a:t>
                      </a:r>
                      <a:endParaRPr lang="ru-RU" sz="1150" spc="35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полностью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совпадает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частично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совпадает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очень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мало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полностью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не</a:t>
                      </a:r>
                      <a:endParaRPr lang="ru-RU" sz="14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совпадает</a:t>
                      </a:r>
                      <a:endParaRPr lang="ru-RU" sz="14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№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полностью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совпадает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частично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совпадает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очень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мало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 anchor="b"/>
                </a:tc>
                <a:tc rowSpan="3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полностью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не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совпадает</a:t>
                      </a:r>
                      <a:endParaRPr lang="ru-RU" sz="1600" spc="3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</a:tr>
              <a:tr h="239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338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ourier New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60053"/>
              </p:ext>
            </p:extLst>
          </p:nvPr>
        </p:nvGraphicFramePr>
        <p:xfrm>
          <a:off x="251515" y="4221087"/>
          <a:ext cx="8424941" cy="1512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63"/>
                <a:gridCol w="1089431"/>
                <a:gridCol w="1016803"/>
                <a:gridCol w="726288"/>
                <a:gridCol w="1089431"/>
                <a:gridCol w="508401"/>
                <a:gridCol w="1134195"/>
                <a:gridCol w="991223"/>
                <a:gridCol w="662338"/>
                <a:gridCol w="1061568"/>
              </a:tblGrid>
              <a:tr h="1512169"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spc="25" dirty="0">
                          <a:effectLst/>
                        </a:rPr>
                        <a:t>№</a:t>
                      </a:r>
                      <a:endParaRPr lang="ru-RU" sz="1150" spc="35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почти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всегда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часто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редко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почти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никогда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№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полностью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совпадает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частично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50800" indent="-1651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совпадает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indent="-165100" algn="l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очень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50800" indent="-1651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мало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полностью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не</a:t>
                      </a:r>
                      <a:endParaRPr lang="ru-RU" sz="1400" spc="35" dirty="0">
                        <a:effectLst/>
                        <a:latin typeface="+mj-lt"/>
                      </a:endParaRPr>
                    </a:p>
                    <a:p>
                      <a:pPr marL="63500" indent="-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  <a:latin typeface="+mj-lt"/>
                        </a:rPr>
                        <a:t>совпадает</a:t>
                      </a:r>
                      <a:endParaRPr lang="ru-RU" sz="1400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34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Блок 1. Блок личностных предикторов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108012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 lvl="1"/>
            <a:r>
              <a:rPr lang="ru-RU" sz="2800" dirty="0" smtClean="0"/>
              <a:t>Шкала рискованного поведения</a:t>
            </a:r>
            <a:endParaRPr lang="ru-RU" sz="2800" dirty="0"/>
          </a:p>
          <a:p>
            <a:pPr lvl="1"/>
            <a:endParaRPr lang="ru-RU" sz="2800" dirty="0"/>
          </a:p>
        </p:txBody>
      </p:sp>
      <p:pic>
        <p:nvPicPr>
          <p:cNvPr id="8" name="Рисунок 1" descr="C:\Users\Татьяна\AppData\Local\Microsoft\Windows\Temporary Internet Files\Content.Outlook\36ZGB8UC\Лого МГУ.png"/>
          <p:cNvPicPr>
            <a:picLocks noChangeAspect="1" noChangeArrowheads="1"/>
          </p:cNvPicPr>
          <p:nvPr/>
        </p:nvPicPr>
        <p:blipFill>
          <a:blip r:embed="rId2">
            <a:lum bright="-4000" contrast="2000"/>
          </a:blip>
          <a:srcRect/>
          <a:stretch>
            <a:fillRect/>
          </a:stretch>
        </p:blipFill>
        <p:spPr bwMode="auto">
          <a:xfrm>
            <a:off x="8160416" y="6082581"/>
            <a:ext cx="8572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24968"/>
              </p:ext>
            </p:extLst>
          </p:nvPr>
        </p:nvGraphicFramePr>
        <p:xfrm>
          <a:off x="323528" y="2615705"/>
          <a:ext cx="7992888" cy="3837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</a:tblGrid>
              <a:tr h="695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Лучше </a:t>
                      </a:r>
                      <a:r>
                        <a:rPr lang="ru-RU" sz="2000" u="none" strike="noStrike" dirty="0">
                          <a:effectLst/>
                        </a:rPr>
                        <a:t>прожить спокойную жизнь без сюрпризов, чем подвергать себя опасности</a:t>
                      </a:r>
                      <a:r>
                        <a:rPr lang="ru-RU" sz="2000" u="none" strike="noStrike" dirty="0" smtClean="0">
                          <a:effectLst/>
                        </a:rPr>
                        <a:t>. (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обр</a:t>
                      </a:r>
                      <a:r>
                        <a:rPr lang="ru-RU" sz="2000" u="none" strike="noStrike" dirty="0" smtClean="0">
                          <a:effectLst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695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Спокойная </a:t>
                      </a:r>
                      <a:r>
                        <a:rPr lang="ru-RU" sz="2000" u="none" strike="noStrike" dirty="0">
                          <a:effectLst/>
                        </a:rPr>
                        <a:t>и размеренная жизнь лучше, чем бурная, но опасная</a:t>
                      </a:r>
                      <a:r>
                        <a:rPr lang="ru-RU" sz="2000" u="none" strike="noStrike" dirty="0" smtClean="0">
                          <a:effectLst/>
                        </a:rPr>
                        <a:t>. (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обр</a:t>
                      </a:r>
                      <a:r>
                        <a:rPr lang="ru-RU" sz="2000" u="none" strike="noStrike" dirty="0" smtClean="0">
                          <a:effectLst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695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Избегать </a:t>
                      </a:r>
                      <a:r>
                        <a:rPr lang="ru-RU" sz="2000" u="none" strike="noStrike" dirty="0">
                          <a:effectLst/>
                        </a:rPr>
                        <a:t>риска — это самое правильное поведение</a:t>
                      </a:r>
                      <a:r>
                        <a:rPr lang="ru-RU" sz="2000" u="none" strike="noStrike" dirty="0" smtClean="0">
                          <a:effectLst/>
                        </a:rPr>
                        <a:t>. (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обр</a:t>
                      </a:r>
                      <a:r>
                        <a:rPr lang="ru-RU" sz="2000" u="none" strike="noStrike" dirty="0" smtClean="0">
                          <a:effectLst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351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Без </a:t>
                      </a:r>
                      <a:r>
                        <a:rPr lang="ru-RU" sz="2000" u="none" strike="noStrike" dirty="0">
                          <a:effectLst/>
                        </a:rPr>
                        <a:t>риска жизнь будет скучной.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351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Ради </a:t>
                      </a:r>
                      <a:r>
                        <a:rPr lang="ru-RU" sz="2000" u="none" strike="noStrike" dirty="0">
                          <a:effectLst/>
                        </a:rPr>
                        <a:t>азарта можно и рискнуть.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695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Мне </a:t>
                      </a:r>
                      <a:r>
                        <a:rPr lang="ru-RU" sz="2000" u="none" strike="noStrike" dirty="0">
                          <a:effectLst/>
                        </a:rPr>
                        <a:t>нравится испытывать себя в разных ситуациях.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351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Определенность </a:t>
                      </a:r>
                      <a:r>
                        <a:rPr lang="ru-RU" sz="2000" u="none" strike="noStrike" dirty="0">
                          <a:effectLst/>
                        </a:rPr>
                        <a:t>вызывает у меня скуку.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8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34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Блок 1. Блок личностных предикторов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108012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 lvl="1"/>
            <a:r>
              <a:rPr lang="ru-RU" sz="2800" dirty="0" smtClean="0"/>
              <a:t>Шкала поиска новизны</a:t>
            </a:r>
            <a:endParaRPr lang="ru-RU" sz="2800" dirty="0"/>
          </a:p>
          <a:p>
            <a:pPr lvl="1"/>
            <a:endParaRPr lang="ru-RU" sz="2800" dirty="0"/>
          </a:p>
        </p:txBody>
      </p:sp>
      <p:pic>
        <p:nvPicPr>
          <p:cNvPr id="8" name="Рисунок 1" descr="C:\Users\Татьяна\AppData\Local\Microsoft\Windows\Temporary Internet Files\Content.Outlook\36ZGB8UC\Лого МГУ.png"/>
          <p:cNvPicPr>
            <a:picLocks noChangeAspect="1" noChangeArrowheads="1"/>
          </p:cNvPicPr>
          <p:nvPr/>
        </p:nvPicPr>
        <p:blipFill>
          <a:blip r:embed="rId2">
            <a:lum bright="-4000" contrast="2000"/>
          </a:blip>
          <a:srcRect/>
          <a:stretch>
            <a:fillRect/>
          </a:stretch>
        </p:blipFill>
        <p:spPr bwMode="auto">
          <a:xfrm>
            <a:off x="8160416" y="6082581"/>
            <a:ext cx="8572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5633"/>
              </p:ext>
            </p:extLst>
          </p:nvPr>
        </p:nvGraphicFramePr>
        <p:xfrm>
          <a:off x="827584" y="2770094"/>
          <a:ext cx="7056784" cy="3503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6784"/>
              </a:tblGrid>
              <a:tr h="50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Я </a:t>
                      </a:r>
                      <a:r>
                        <a:rPr lang="ru-RU" sz="2000" u="none" strike="noStrike" dirty="0">
                          <a:effectLst/>
                        </a:rPr>
                        <a:t>люблю все новое и неизвестное.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996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Мне </a:t>
                      </a:r>
                      <a:r>
                        <a:rPr lang="ru-RU" sz="2000" u="none" strike="noStrike" dirty="0">
                          <a:effectLst/>
                        </a:rPr>
                        <a:t>нравится получать новый, волнующий меня опыт, даже если он немного необычный.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996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Я </a:t>
                      </a:r>
                      <a:r>
                        <a:rPr lang="ru-RU" sz="2000" u="none" strike="noStrike" dirty="0">
                          <a:effectLst/>
                        </a:rPr>
                        <a:t>люблю перемены в жизни, смену обстановки и образа жизни.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50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Если </a:t>
                      </a:r>
                      <a:r>
                        <a:rPr lang="ru-RU" sz="2000" u="none" strike="noStrike" dirty="0">
                          <a:effectLst/>
                        </a:rPr>
                        <a:t>я чего-то захочу, меня трудно удержать.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  <a:tr h="50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В </a:t>
                      </a:r>
                      <a:r>
                        <a:rPr lang="ru-RU" sz="2000" u="none" strike="noStrike" dirty="0">
                          <a:effectLst/>
                        </a:rPr>
                        <a:t>жизни нужно попробовать все.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1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34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Блок 2. Детско-родительских отношений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4536504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pPr lvl="1"/>
            <a:r>
              <a:rPr lang="ru-RU" sz="2800" dirty="0" smtClean="0"/>
              <a:t>Принятие («Мама </a:t>
            </a:r>
            <a:r>
              <a:rPr lang="ru-RU" sz="2800" dirty="0"/>
              <a:t>приветлива и доброжелательна со </a:t>
            </a:r>
            <a:r>
              <a:rPr lang="ru-RU" sz="2800" dirty="0" smtClean="0"/>
              <a:t>мной»)</a:t>
            </a:r>
          </a:p>
          <a:p>
            <a:pPr lvl="1"/>
            <a:r>
              <a:rPr lang="ru-RU" sz="2800" dirty="0" err="1" smtClean="0"/>
              <a:t>Эмпатия</a:t>
            </a:r>
            <a:r>
              <a:rPr lang="ru-RU" sz="2800" dirty="0"/>
              <a:t> («С уважением относится к моим мыслям и </a:t>
            </a:r>
            <a:r>
              <a:rPr lang="ru-RU" sz="2800" dirty="0" smtClean="0"/>
              <a:t>чувствам»)</a:t>
            </a:r>
          </a:p>
          <a:p>
            <a:pPr lvl="1"/>
            <a:r>
              <a:rPr lang="ru-RU" sz="2800" dirty="0"/>
              <a:t>Сотрудничество </a:t>
            </a:r>
            <a:r>
              <a:rPr lang="ru-RU" sz="2800" dirty="0" smtClean="0"/>
              <a:t>(«Я </a:t>
            </a:r>
            <a:r>
              <a:rPr lang="ru-RU" sz="2800" dirty="0"/>
              <a:t>могу обратиться к ней за </a:t>
            </a:r>
            <a:r>
              <a:rPr lang="ru-RU" sz="2800" dirty="0" smtClean="0"/>
              <a:t>помощью»)</a:t>
            </a:r>
          </a:p>
          <a:p>
            <a:pPr lvl="1"/>
            <a:r>
              <a:rPr lang="ru-RU" sz="2800" dirty="0"/>
              <a:t>Конфликтность </a:t>
            </a:r>
            <a:r>
              <a:rPr lang="ru-RU" sz="2800" dirty="0" smtClean="0"/>
              <a:t>(«Мама </a:t>
            </a:r>
            <a:r>
              <a:rPr lang="ru-RU" sz="2800" dirty="0"/>
              <a:t>обычно ищет, к чему бы </a:t>
            </a:r>
            <a:r>
              <a:rPr lang="ru-RU" sz="2800" dirty="0" smtClean="0"/>
              <a:t>придраться»)</a:t>
            </a:r>
          </a:p>
          <a:p>
            <a:pPr lvl="1"/>
            <a:r>
              <a:rPr lang="ru-RU" sz="2800" dirty="0" smtClean="0"/>
              <a:t>Шкала взаимопонимания в детско-родительских отношениях</a:t>
            </a:r>
            <a:endParaRPr lang="ru-RU" sz="2800" dirty="0"/>
          </a:p>
          <a:p>
            <a:pPr lvl="1"/>
            <a:endParaRPr lang="ru-RU" sz="2800" dirty="0"/>
          </a:p>
        </p:txBody>
      </p:sp>
      <p:pic>
        <p:nvPicPr>
          <p:cNvPr id="8" name="Рисунок 1" descr="C:\Users\Татьяна\AppData\Local\Microsoft\Windows\Temporary Internet Files\Content.Outlook\36ZGB8UC\Лого МГУ.png"/>
          <p:cNvPicPr>
            <a:picLocks noChangeAspect="1" noChangeArrowheads="1"/>
          </p:cNvPicPr>
          <p:nvPr/>
        </p:nvPicPr>
        <p:blipFill>
          <a:blip r:embed="rId2">
            <a:lum bright="-4000" contrast="2000"/>
          </a:blip>
          <a:srcRect/>
          <a:stretch>
            <a:fillRect/>
          </a:stretch>
        </p:blipFill>
        <p:spPr bwMode="auto">
          <a:xfrm>
            <a:off x="8160416" y="6082581"/>
            <a:ext cx="8572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35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результатов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575085"/>
              </p:ext>
            </p:extLst>
          </p:nvPr>
        </p:nvGraphicFramePr>
        <p:xfrm>
          <a:off x="467544" y="1916832"/>
          <a:ext cx="82089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230"/>
                <a:gridCol w="44876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Полностью совпадает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Частично совпадает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</a:t>
                      </a:r>
                      <a:r>
                        <a:rPr lang="ru-RU" baseline="0" dirty="0" smtClean="0"/>
                        <a:t> мало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Полностью не совпадает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00152"/>
              </p:ext>
            </p:extLst>
          </p:nvPr>
        </p:nvGraphicFramePr>
        <p:xfrm>
          <a:off x="539552" y="4365105"/>
          <a:ext cx="8064896" cy="208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4392488"/>
              </a:tblGrid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 баллов</a:t>
                      </a:r>
                      <a:endParaRPr lang="ru-RU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Почти всегда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Почти никогда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 результатов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b="1" dirty="0"/>
              <a:t>отдельно обозначенных </a:t>
            </a:r>
            <a:r>
              <a:rPr lang="ru-RU" dirty="0"/>
              <a:t>случаях (помечаются обозначением «(-)»)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13313"/>
              </p:ext>
            </p:extLst>
          </p:nvPr>
        </p:nvGraphicFramePr>
        <p:xfrm>
          <a:off x="457200" y="3068959"/>
          <a:ext cx="82089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230"/>
                <a:gridCol w="4487682"/>
              </a:tblGrid>
              <a:tr h="144081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 баллов</a:t>
                      </a:r>
                      <a:endParaRPr lang="ru-RU" dirty="0"/>
                    </a:p>
                  </a:txBody>
                  <a:tcPr/>
                </a:tc>
              </a:tr>
              <a:tr h="144081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Полностью совпадает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44081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Частично совпадает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44081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</a:t>
                      </a:r>
                      <a:r>
                        <a:rPr lang="ru-RU" baseline="0" dirty="0" smtClean="0"/>
                        <a:t> мало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44081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Полностью не совпадает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Обработка результатов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Контрольные шкалы: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5798"/>
              </p:ext>
            </p:extLst>
          </p:nvPr>
        </p:nvGraphicFramePr>
        <p:xfrm>
          <a:off x="539552" y="1844824"/>
          <a:ext cx="828092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284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Блок </a:t>
                      </a:r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 2:</a:t>
                      </a:r>
                      <a:endParaRPr lang="ru-RU" dirty="0"/>
                    </a:p>
                  </a:txBody>
                  <a:tcPr/>
                </a:tc>
              </a:tr>
              <a:tr h="4499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крайних ответов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взаимопонимания в детско-родительских отношениях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случайных ответов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социальной</a:t>
                      </a:r>
                      <a:r>
                        <a:rPr lang="ru-RU" sz="1600" baseline="0" dirty="0" smtClean="0">
                          <a:latin typeface="Franklin Gothic Demi Cond" panose="020B0706030402020204" pitchFamily="34" charset="0"/>
                        </a:rPr>
                        <a:t>  желательности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склонности к зависимости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антисоциальных тенденций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 произвольной регуляции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</a:t>
                      </a:r>
                      <a:r>
                        <a:rPr lang="ru-RU" sz="1600" baseline="0" dirty="0" smtClean="0">
                          <a:latin typeface="Franklin Gothic Demi Cond" panose="020B0706030402020204" pitchFamily="34" charset="0"/>
                        </a:rPr>
                        <a:t> контроля эмоций 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рискованного поведения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Шкала поиска новизны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Franklin Gothic Demi Cond" panose="020B0706030402020204" pitchFamily="34" charset="0"/>
                        </a:rPr>
                        <a:t>Совладание</a:t>
                      </a:r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 –разрешение</a:t>
                      </a:r>
                      <a:r>
                        <a:rPr lang="ru-RU" sz="1600" baseline="0" dirty="0" smtClean="0">
                          <a:latin typeface="Franklin Gothic Demi Cond" panose="020B0706030402020204" pitchFamily="34" charset="0"/>
                        </a:rPr>
                        <a:t> проблем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0509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Franklin Gothic Demi Cond" panose="020B0706030402020204" pitchFamily="34" charset="0"/>
                        </a:rPr>
                        <a:t>Совладание</a:t>
                      </a:r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-поиск социальной поддержки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  <a:tr h="261142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Franklin Gothic Demi Cond" panose="020B0706030402020204" pitchFamily="34" charset="0"/>
                        </a:rPr>
                        <a:t>Совладание</a:t>
                      </a:r>
                      <a:r>
                        <a:rPr lang="ru-RU" sz="1600" dirty="0" smtClean="0">
                          <a:latin typeface="Franklin Gothic Demi Cond" panose="020B0706030402020204" pitchFamily="34" charset="0"/>
                        </a:rPr>
                        <a:t> избегание</a:t>
                      </a:r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765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результатов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499952"/>
              </p:ext>
            </p:extLst>
          </p:nvPr>
        </p:nvGraphicFramePr>
        <p:xfrm>
          <a:off x="179513" y="1484786"/>
          <a:ext cx="8568952" cy="5246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1956"/>
                <a:gridCol w="5926996"/>
              </a:tblGrid>
              <a:tr h="1002282">
                <a:tc>
                  <a:txBody>
                    <a:bodyPr/>
                    <a:lstStyle/>
                    <a:p>
                      <a:pPr indent="-165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175" dirty="0">
                          <a:effectLst/>
                          <a:latin typeface="Franklin Gothic Demi Cond" panose="020B0706030402020204" pitchFamily="34" charset="0"/>
                        </a:rPr>
                        <a:t>Шкала социальной </a:t>
                      </a:r>
                      <a:r>
                        <a:rPr lang="ru-RU" sz="1600" spc="35" dirty="0">
                          <a:effectLst/>
                          <a:latin typeface="Franklin Gothic Demi Cond" panose="020B0706030402020204" pitchFamily="34" charset="0"/>
                        </a:rPr>
                        <a:t>желательности</a:t>
                      </a:r>
                      <a:endParaRPr lang="ru-RU" sz="1600" spc="35" dirty="0">
                        <a:effectLst/>
                        <a:latin typeface="Franklin Gothic Demi Cond" panose="020B0706030402020204" pitchFamily="34" charset="0"/>
                        <a:ea typeface="Times New Roman"/>
                      </a:endParaRPr>
                    </a:p>
                  </a:txBody>
                  <a:tcPr marL="4384" marR="4384" marT="0" marB="0"/>
                </a:tc>
                <a:tc>
                  <a:txBody>
                    <a:bodyPr/>
                    <a:lstStyle/>
                    <a:p>
                      <a:pPr indent="-165100" algn="just">
                        <a:lnSpc>
                          <a:spcPts val="1535"/>
                        </a:lnSpc>
                        <a:spcAft>
                          <a:spcPts val="120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Сложить баллы по пунктам: 5(-), 10, 25, 32, 49, 71 и разделить на 6.</a:t>
                      </a:r>
                    </a:p>
                    <a:p>
                      <a:pPr indent="-16510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Для получения баллов по краткой шкале: сложить баллы по пунктам 5(-), 10, 25 и разделить на 3.</a:t>
                      </a:r>
                      <a:endParaRPr lang="ru-RU" sz="1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384" marR="4384" marT="0" marB="0"/>
                </a:tc>
              </a:tr>
              <a:tr h="2181702">
                <a:tc>
                  <a:txBody>
                    <a:bodyPr/>
                    <a:lstStyle/>
                    <a:p>
                      <a:pPr indent="-165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175" dirty="0">
                          <a:effectLst/>
                          <a:latin typeface="Franklin Gothic Demi Cond" panose="020B0706030402020204" pitchFamily="34" charset="0"/>
                        </a:rPr>
                        <a:t>Шкала склонности</a:t>
                      </a:r>
                      <a:r>
                        <a:rPr lang="ru-RU" sz="1600" spc="35" dirty="0">
                          <a:effectLst/>
                          <a:latin typeface="Franklin Gothic Demi Cond" panose="020B0706030402020204" pitchFamily="34" charset="0"/>
                        </a:rPr>
                        <a:t> к зависимости</a:t>
                      </a:r>
                      <a:endParaRPr lang="ru-RU" sz="1600" spc="35" dirty="0">
                        <a:effectLst/>
                        <a:latin typeface="Franklin Gothic Demi Cond" panose="020B0706030402020204" pitchFamily="34" charset="0"/>
                        <a:ea typeface="Times New Roman"/>
                      </a:endParaRPr>
                    </a:p>
                  </a:txBody>
                  <a:tcPr marL="4384" marR="4384" marT="0" marB="0"/>
                </a:tc>
                <a:tc>
                  <a:txBody>
                    <a:bodyPr/>
                    <a:lstStyle/>
                    <a:p>
                      <a:pPr indent="-165100" algn="just">
                        <a:lnSpc>
                          <a:spcPts val="1535"/>
                        </a:lnSpc>
                        <a:spcAft>
                          <a:spcPts val="120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Сложить баллы по пунктам: 13, 18(-), 24, 55, 57, 60 - и разделить на 6. Для получения баллов по краткой шкале: сложить баллы по пунктам 18(-), 55 и разделить на 2.</a:t>
                      </a:r>
                    </a:p>
                    <a:p>
                      <a:pPr indent="-165100" algn="just">
                        <a:lnSpc>
                          <a:spcPts val="165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30" dirty="0">
                          <a:effectLst/>
                          <a:latin typeface="+mj-lt"/>
                        </a:rPr>
                        <a:t>Если использование Интернета не может считаться как зависимость по каким-то </a:t>
                      </a:r>
                      <a:r>
                        <a:rPr lang="ru-RU" sz="1400" b="1" spc="180" dirty="0">
                          <a:effectLst/>
                          <a:latin typeface="+mj-lt"/>
                        </a:rPr>
                        <a:t>причинам </a:t>
                      </a:r>
                      <a:r>
                        <a:rPr lang="ru-RU" sz="1400" b="1" spc="175" dirty="0">
                          <a:effectLst/>
                          <a:latin typeface="+mj-lt"/>
                        </a:rPr>
                        <a:t>(например, пользование </a:t>
                      </a:r>
                      <a:r>
                        <a:rPr lang="ru-RU" sz="1400" b="1" spc="35" dirty="0">
                          <a:effectLst/>
                          <a:latin typeface="+mj-lt"/>
                        </a:rPr>
                        <a:t>Интернетом жестко регламентировано в детских домах) — сложить баллы по пунктам: 24, 60 - и разделить на 2 (Вы получите склонность к зависимости от мобильного телефона).</a:t>
                      </a:r>
                      <a:endParaRPr lang="ru-RU" sz="1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384" marR="4384" marT="0" marB="0" anchor="b"/>
                </a:tc>
              </a:tr>
              <a:tr h="531447">
                <a:tc>
                  <a:txBody>
                    <a:bodyPr/>
                    <a:lstStyle/>
                    <a:p>
                      <a:pPr indent="-165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35" dirty="0">
                          <a:effectLst/>
                          <a:latin typeface="Franklin Gothic Demi Cond" panose="020B0706030402020204" pitchFamily="34" charset="0"/>
                        </a:rPr>
                        <a:t>Шкала антисоциальных тенденций</a:t>
                      </a:r>
                      <a:endParaRPr lang="ru-RU" sz="1600" spc="35" dirty="0">
                        <a:effectLst/>
                        <a:latin typeface="Franklin Gothic Demi Cond" panose="020B0706030402020204" pitchFamily="34" charset="0"/>
                        <a:ea typeface="Times New Roman"/>
                      </a:endParaRPr>
                    </a:p>
                  </a:txBody>
                  <a:tcPr marL="4384" marR="4384" marT="0" marB="0" anchor="b"/>
                </a:tc>
                <a:tc>
                  <a:txBody>
                    <a:bodyPr/>
                    <a:lstStyle/>
                    <a:p>
                      <a:pPr indent="-1651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Сложить баллы по пунктам: 4, 14, 16, 23(-), 63 - и разделить на 5.</a:t>
                      </a:r>
                      <a:endParaRPr lang="ru-RU" sz="1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384" marR="4384" marT="0" marB="0" anchor="b"/>
                </a:tc>
              </a:tr>
              <a:tr h="584102">
                <a:tc>
                  <a:txBody>
                    <a:bodyPr/>
                    <a:lstStyle/>
                    <a:p>
                      <a:pPr indent="-165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175" dirty="0">
                          <a:effectLst/>
                          <a:latin typeface="Franklin Gothic Demi Cond" panose="020B0706030402020204" pitchFamily="34" charset="0"/>
                        </a:rPr>
                        <a:t>Шкала возможностей </a:t>
                      </a:r>
                      <a:r>
                        <a:rPr lang="ru-RU" sz="1600" spc="35" dirty="0">
                          <a:effectLst/>
                          <a:latin typeface="Franklin Gothic Demi Cond" panose="020B0706030402020204" pitchFamily="34" charset="0"/>
                        </a:rPr>
                        <a:t>произвольной регуляции</a:t>
                      </a:r>
                      <a:endParaRPr lang="ru-RU" sz="1600" spc="35" dirty="0">
                        <a:effectLst/>
                        <a:latin typeface="Franklin Gothic Demi Cond" panose="020B0706030402020204" pitchFamily="34" charset="0"/>
                        <a:ea typeface="Times New Roman"/>
                      </a:endParaRPr>
                    </a:p>
                  </a:txBody>
                  <a:tcPr marL="4384" marR="4384" marT="0" marB="0" anchor="b"/>
                </a:tc>
                <a:tc>
                  <a:txBody>
                    <a:bodyPr/>
                    <a:lstStyle/>
                    <a:p>
                      <a:pPr indent="-165100" algn="just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Сложить баллы по пунктам: 9, 12, 30, 31 (-), 37 - и разделить на 5.</a:t>
                      </a:r>
                      <a:endParaRPr lang="ru-RU" sz="1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384" marR="4384" marT="0" marB="0" anchor="b"/>
                </a:tc>
              </a:tr>
              <a:tr h="415193">
                <a:tc>
                  <a:txBody>
                    <a:bodyPr/>
                    <a:lstStyle/>
                    <a:p>
                      <a:pPr indent="-165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35" dirty="0">
                          <a:effectLst/>
                          <a:latin typeface="Franklin Gothic Demi Cond" panose="020B0706030402020204" pitchFamily="34" charset="0"/>
                        </a:rPr>
                        <a:t>Шкала контроля эмоций</a:t>
                      </a:r>
                      <a:endParaRPr lang="ru-RU" sz="1600" spc="35" dirty="0">
                        <a:effectLst/>
                        <a:latin typeface="Franklin Gothic Demi Cond" panose="020B0706030402020204" pitchFamily="34" charset="0"/>
                        <a:ea typeface="Times New Roman"/>
                      </a:endParaRPr>
                    </a:p>
                  </a:txBody>
                  <a:tcPr marL="4384" marR="4384" marT="0" marB="0"/>
                </a:tc>
                <a:tc>
                  <a:txBody>
                    <a:bodyPr/>
                    <a:lstStyle/>
                    <a:p>
                      <a:pPr indent="-165100" algn="just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Сложить баллы по пунктам: 1(-),21(-), 35(-), 46(-), 53(-), 68(-) - и разделить на 6.</a:t>
                      </a:r>
                      <a:endParaRPr lang="ru-RU" sz="1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384" marR="4384" marT="0" marB="0" anchor="b"/>
                </a:tc>
              </a:tr>
              <a:tr h="531447">
                <a:tc>
                  <a:txBody>
                    <a:bodyPr/>
                    <a:lstStyle/>
                    <a:p>
                      <a:pPr indent="-1651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175" dirty="0">
                          <a:effectLst/>
                          <a:latin typeface="Franklin Gothic Demi Cond" panose="020B0706030402020204" pitchFamily="34" charset="0"/>
                        </a:rPr>
                        <a:t>Шкала рискованного </a:t>
                      </a:r>
                      <a:r>
                        <a:rPr lang="ru-RU" sz="1600" spc="35" dirty="0">
                          <a:effectLst/>
                          <a:latin typeface="Franklin Gothic Demi Cond" panose="020B0706030402020204" pitchFamily="34" charset="0"/>
                        </a:rPr>
                        <a:t>поведения</a:t>
                      </a:r>
                      <a:endParaRPr lang="ru-RU" sz="1600" spc="35" dirty="0">
                        <a:effectLst/>
                        <a:latin typeface="Franklin Gothic Demi Cond" panose="020B0706030402020204" pitchFamily="34" charset="0"/>
                        <a:ea typeface="Times New Roman"/>
                      </a:endParaRPr>
                    </a:p>
                  </a:txBody>
                  <a:tcPr marL="4384" marR="4384" marT="0" marB="0" anchor="b"/>
                </a:tc>
                <a:tc>
                  <a:txBody>
                    <a:bodyPr/>
                    <a:lstStyle/>
                    <a:p>
                      <a:pPr indent="-165100" algn="just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Сложить баллы по пунктам::22(-),34, 45, 51(-),</a:t>
                      </a:r>
                    </a:p>
                    <a:p>
                      <a:pPr indent="-165100" algn="just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5" dirty="0">
                          <a:effectLst/>
                          <a:latin typeface="+mj-lt"/>
                        </a:rPr>
                        <a:t>56(-),59, 62 - и разделить на 7.</a:t>
                      </a:r>
                      <a:endParaRPr lang="ru-RU" sz="1400" b="1" spc="35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384" marR="4384" marT="0" marB="0" anchor="b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407193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/>
            </a:r>
            <a:b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</a:b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/>
            </a:r>
            <a:br>
              <a:rPr kumimoji="0" lang="ru-RU" altLang="ru-RU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 результатов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253310"/>
              </p:ext>
            </p:extLst>
          </p:nvPr>
        </p:nvGraphicFramePr>
        <p:xfrm>
          <a:off x="467544" y="2060849"/>
          <a:ext cx="8208912" cy="648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648071">
                <a:tc>
                  <a:txBody>
                    <a:bodyPr/>
                    <a:lstStyle/>
                    <a:p>
                      <a:pPr marL="12700" marR="152400" indent="419100" algn="ctr">
                        <a:lnSpc>
                          <a:spcPts val="228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35" dirty="0">
                          <a:effectLst/>
                        </a:rPr>
                        <a:t>До начала обработки данных следует проверить протоколы на предмет достоверности (обмана методики).</a:t>
                      </a:r>
                      <a:endParaRPr lang="ru-RU" sz="2000" b="1" spc="35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38370"/>
              </p:ext>
            </p:extLst>
          </p:nvPr>
        </p:nvGraphicFramePr>
        <p:xfrm>
          <a:off x="539552" y="3140968"/>
          <a:ext cx="8136904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3024336">
                <a:tc>
                  <a:txBody>
                    <a:bodyPr/>
                    <a:lstStyle/>
                    <a:p>
                      <a:pPr marL="342900" marR="12700" lvl="0" indent="-342900" algn="just">
                        <a:lnSpc>
                          <a:spcPts val="228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</a:pPr>
                      <a:r>
                        <a:rPr lang="ru-RU" sz="2000" u="none" strike="noStrike" spc="35" dirty="0">
                          <a:effectLst/>
                          <a:latin typeface="Franklin Gothic Demi Cond" panose="020B0706030402020204" pitchFamily="34" charset="0"/>
                        </a:rPr>
                        <a:t> Балл по шкале случайных ответов </a:t>
                      </a:r>
                      <a:r>
                        <a:rPr lang="ru-RU" sz="2000" u="none" strike="noStrike" spc="30" dirty="0">
                          <a:effectLst/>
                          <a:latin typeface="Franklin Gothic Heavy" panose="020B0903020102020204" pitchFamily="34" charset="0"/>
                        </a:rPr>
                        <a:t>от 4 и выше </a:t>
                      </a:r>
                      <a:r>
                        <a:rPr lang="ru-RU" sz="2000" u="none" strike="noStrike" spc="35" dirty="0">
                          <a:effectLst/>
                          <a:latin typeface="Franklin Gothic Demi Cond" panose="020B0706030402020204" pitchFamily="34" charset="0"/>
                        </a:rPr>
                        <a:t>- возможно, школьник заполнял методику, не читая пункты, случайным образом. Может также быть проявлением трудностей сосредоточения или других трудностей, затрудняющих </a:t>
                      </a:r>
                      <a:r>
                        <a:rPr lang="ru-RU" sz="2000" u="none" strike="noStrike" spc="175" dirty="0">
                          <a:effectLst/>
                          <a:latin typeface="Franklin Gothic Demi Cond" panose="020B0706030402020204" pitchFamily="34" charset="0"/>
                        </a:rPr>
                        <a:t>понимание вопросов</a:t>
                      </a:r>
                      <a:r>
                        <a:rPr lang="ru-RU" sz="2000" u="none" strike="noStrike" spc="35" dirty="0">
                          <a:effectLst/>
                          <a:latin typeface="Franklin Gothic Demi Cond" panose="020B0706030402020204" pitchFamily="34" charset="0"/>
                        </a:rPr>
                        <a:t> и возможности ответа на них</a:t>
                      </a:r>
                      <a:r>
                        <a:rPr lang="ru-RU" sz="2000" u="none" strike="noStrike" spc="35" dirty="0" smtClean="0">
                          <a:effectLst/>
                          <a:latin typeface="Franklin Gothic Demi Cond" panose="020B0706030402020204" pitchFamily="34" charset="0"/>
                        </a:rPr>
                        <a:t>.</a:t>
                      </a:r>
                    </a:p>
                    <a:p>
                      <a:pPr marL="0" marR="12700" lvl="0" indent="0" algn="just">
                        <a:lnSpc>
                          <a:spcPts val="228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None/>
                      </a:pPr>
                      <a:endParaRPr lang="ru-RU" sz="2000" u="none" strike="noStrike" spc="35" dirty="0" smtClean="0">
                        <a:effectLst/>
                        <a:latin typeface="Franklin Gothic Demi Cond" panose="020B0706030402020204" pitchFamily="34" charset="0"/>
                      </a:endParaRPr>
                    </a:p>
                    <a:p>
                      <a:pPr marL="342900" marR="12700" lvl="0" indent="-342900" algn="just" defTabSz="914400" rtl="0" eaLnBrk="1" fontAlgn="auto" latinLnBrk="0" hangingPunct="1">
                        <a:lnSpc>
                          <a:spcPts val="228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Demi Cond" panose="020B0706030402020204" pitchFamily="34" charset="0"/>
                          <a:ea typeface="Courier New" pitchFamily="49" charset="0"/>
                          <a:cs typeface="Times New Roman" pitchFamily="18" charset="0"/>
                        </a:rPr>
                        <a:t>Балл по шкале социальной желательности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Demi Cond" panose="020B0706030402020204" pitchFamily="34" charset="0"/>
                          <a:ea typeface="Courier New" pitchFamily="49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Demi Cond" panose="020B0706030402020204" pitchFamily="34" charset="0"/>
                          <a:ea typeface="Courier New" pitchFamily="49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Demi Cond" panose="020B0706030402020204" pitchFamily="34" charset="0"/>
                          <a:ea typeface="Courier New" pitchFamily="49" charset="0"/>
                          <a:cs typeface="Times New Roman" pitchFamily="18" charset="0"/>
                        </a:rPr>
                        <a:t>и выше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Demi Cond" panose="020B0706030402020204" pitchFamily="34" charset="0"/>
                          <a:ea typeface="Courier New" pitchFamily="49" charset="0"/>
                          <a:cs typeface="Times New Roman" pitchFamily="18" charset="0"/>
                        </a:rPr>
                        <a:t>- по всей видимости, школьник пытался приукрасить свои результаты и искажал ответы в свою пользу.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 Cond" panose="020B0706030402020204" pitchFamily="34" charset="0"/>
                        <a:cs typeface="Arial" pitchFamily="34" charset="0"/>
                      </a:endParaRPr>
                    </a:p>
                    <a:p>
                      <a:pPr marL="342900" marR="12700" lvl="0" indent="-342900" algn="just">
                        <a:lnSpc>
                          <a:spcPts val="228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</a:pPr>
                      <a:endParaRPr lang="ru-RU" sz="2000" u="none" strike="noStrike" spc="35" dirty="0">
                        <a:effectLst/>
                        <a:latin typeface="Franklin Gothic Demi Cond" panose="020B07060304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4338" y="1804358"/>
            <a:ext cx="219932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 результатов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836829"/>
              </p:ext>
            </p:extLst>
          </p:nvPr>
        </p:nvGraphicFramePr>
        <p:xfrm>
          <a:off x="457200" y="1556793"/>
          <a:ext cx="8229600" cy="476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626469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Система ранней диагностики потребления наркотических средств и психотропных веществ, состоит из двух этапов: </a:t>
            </a:r>
            <a:br>
              <a:rPr lang="ru-RU" sz="2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Первый </a:t>
            </a:r>
            <a:r>
              <a:rPr lang="ru-RU" sz="4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этап: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анонимное </a:t>
            </a:r>
            <a:r>
              <a:rPr lang="ru-RU" sz="2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социально-психологическое тестирование учащихся с целью выявления групп риска.</a:t>
            </a:r>
            <a:br>
              <a:rPr lang="ru-RU" sz="2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Второй </a:t>
            </a:r>
            <a:r>
              <a:rPr lang="ru-RU" sz="4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этап: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проведение </a:t>
            </a:r>
            <a:r>
              <a:rPr lang="ru-RU" sz="2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лабораторного тестирования учащихся в выявленных группах риска. </a:t>
            </a:r>
            <a:br>
              <a:rPr lang="ru-RU" sz="2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результатов.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29035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Обработка  результатов.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6743"/>
              </p:ext>
            </p:extLst>
          </p:nvPr>
        </p:nvGraphicFramePr>
        <p:xfrm>
          <a:off x="467544" y="1700809"/>
          <a:ext cx="8424936" cy="4137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4936"/>
              </a:tblGrid>
              <a:tr h="3456383">
                <a:tc>
                  <a:txBody>
                    <a:bodyPr/>
                    <a:lstStyle/>
                    <a:p>
                      <a:pPr marL="342900" marR="12700" lvl="0" indent="-342900" algn="just">
                        <a:lnSpc>
                          <a:spcPts val="228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 typeface="Arial"/>
                        <a:buChar char="•"/>
                      </a:pPr>
                      <a:endParaRPr lang="ru-RU" sz="3200" u="none" strike="noStrike" spc="10" dirty="0" smtClean="0">
                        <a:effectLst/>
                        <a:latin typeface="Franklin Gothic Demi Cond" panose="020B0706030402020204" pitchFamily="34" charset="0"/>
                      </a:endParaRPr>
                    </a:p>
                    <a:p>
                      <a:pPr marL="457200" marR="12700" lvl="0" indent="-457200" algn="just">
                        <a:lnSpc>
                          <a:spcPts val="228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 typeface="Wingdings" panose="05000000000000000000" pitchFamily="2" charset="2"/>
                        <a:buChar char="q"/>
                      </a:pPr>
                      <a:r>
                        <a:rPr lang="ru-RU" sz="3600" u="none" strike="noStrike" spc="10" dirty="0" smtClean="0">
                          <a:effectLst/>
                          <a:latin typeface="Franklin Gothic Demi Cond" panose="020B0706030402020204" pitchFamily="34" charset="0"/>
                        </a:rPr>
                        <a:t>3 и </a:t>
                      </a:r>
                      <a:r>
                        <a:rPr lang="ru-RU" sz="3600" u="none" strike="noStrike" spc="10" dirty="0">
                          <a:effectLst/>
                          <a:latin typeface="Franklin Gothic Demi Cond" panose="020B0706030402020204" pitchFamily="34" charset="0"/>
                        </a:rPr>
                        <a:t>более перечисленных признака</a:t>
                      </a:r>
                      <a:r>
                        <a:rPr lang="ru-RU" sz="3600" u="none" strike="noStrike" spc="35" dirty="0">
                          <a:effectLst/>
                          <a:latin typeface="Franklin Gothic Demi Cond" panose="020B0706030402020204" pitchFamily="34" charset="0"/>
                        </a:rPr>
                        <a:t> одновременно </a:t>
                      </a:r>
                      <a:endParaRPr lang="ru-RU" sz="3600" u="none" strike="noStrike" spc="35" dirty="0" smtClean="0">
                        <a:effectLst/>
                        <a:latin typeface="Franklin Gothic Demi Cond" panose="020B0706030402020204" pitchFamily="34" charset="0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Tx/>
                        <a:buChar char="-"/>
                      </a:pPr>
                      <a:r>
                        <a:rPr lang="ru-RU" sz="2400" u="none" strike="noStrike" spc="35" dirty="0" smtClean="0">
                          <a:effectLst/>
                          <a:latin typeface="Franklin Gothic Demi" panose="020B0703020102020204" pitchFamily="34" charset="0"/>
                        </a:rPr>
                        <a:t>требует </a:t>
                      </a:r>
                      <a:r>
                        <a:rPr lang="ru-RU" sz="2400" u="none" strike="noStrike" spc="35" dirty="0">
                          <a:effectLst/>
                          <a:latin typeface="Franklin Gothic Demi" panose="020B0703020102020204" pitchFamily="34" charset="0"/>
                        </a:rPr>
                        <a:t>повышенного внимания, высока вероятность риска вовлечения в поведения, опасное для здоровья. </a:t>
                      </a:r>
                      <a:endParaRPr lang="ru-RU" sz="2400" u="none" strike="noStrike" spc="35" dirty="0" smtClean="0">
                        <a:effectLst/>
                        <a:latin typeface="Franklin Gothic Demi" panose="020B0703020102020204" pitchFamily="34" charset="0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Tx/>
                        <a:buChar char="-"/>
                      </a:pPr>
                      <a:r>
                        <a:rPr lang="ru-RU" sz="2400" u="none" strike="noStrike" spc="35" dirty="0" smtClean="0">
                          <a:effectLst/>
                          <a:latin typeface="Franklin Gothic Demi" panose="020B0703020102020204" pitchFamily="34" charset="0"/>
                        </a:rPr>
                        <a:t>Требует  включения</a:t>
                      </a:r>
                      <a:r>
                        <a:rPr lang="ru-RU" sz="2400" u="none" strike="noStrike" spc="35" baseline="0" dirty="0" smtClean="0">
                          <a:effectLst/>
                          <a:latin typeface="Franklin Gothic Demi" panose="020B0703020102020204" pitchFamily="34" charset="0"/>
                        </a:rPr>
                        <a:t>  в группу  РИСКА. 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2100"/>
                        </a:spcAft>
                        <a:buClr>
                          <a:srgbClr val="000000"/>
                        </a:buClr>
                        <a:buSzPts val="1150"/>
                        <a:buFontTx/>
                        <a:buChar char="-"/>
                      </a:pPr>
                      <a:r>
                        <a:rPr lang="ru-RU" sz="2400" u="none" strike="noStrike" spc="35" baseline="0" dirty="0" smtClean="0">
                          <a:effectLst/>
                          <a:latin typeface="Franklin Gothic Demi" panose="020B0703020102020204" pitchFamily="34" charset="0"/>
                        </a:rPr>
                        <a:t>НО… </a:t>
                      </a:r>
                      <a:r>
                        <a:rPr lang="ru-RU" sz="2400" u="none" strike="noStrike" spc="35" dirty="0" smtClean="0">
                          <a:effectLst/>
                          <a:latin typeface="Franklin Gothic Demi" panose="020B0703020102020204" pitchFamily="34" charset="0"/>
                        </a:rPr>
                        <a:t> не только с риском вовлечения </a:t>
                      </a:r>
                      <a:r>
                        <a:rPr lang="ru-RU" sz="2400" u="none" strike="noStrike" spc="35" dirty="0">
                          <a:effectLst/>
                          <a:latin typeface="Franklin Gothic Demi" panose="020B0703020102020204" pitchFamily="34" charset="0"/>
                        </a:rPr>
                        <a:t>в потребления наркотических веществ, но и с другими видами рискованного для здоровья поведения.</a:t>
                      </a:r>
                      <a:endParaRPr lang="ru-RU" sz="2400" u="none" strike="noStrike" spc="35" dirty="0">
                        <a:effectLst/>
                        <a:latin typeface="Franklin Gothic Demi" panose="020B07030201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Вывод: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Franklin Gothic Heavy" panose="020B0903020102020204" pitchFamily="34" charset="0"/>
              </a:rPr>
              <a:t>Данная  диагностика </a:t>
            </a:r>
          </a:p>
          <a:p>
            <a:pPr marL="0" indent="0" algn="ctr">
              <a:buNone/>
            </a:pPr>
            <a:r>
              <a:rPr lang="ru-RU" sz="3600" dirty="0" smtClean="0">
                <a:latin typeface="Franklin Gothic Heavy" panose="020B0903020102020204" pitchFamily="34" charset="0"/>
              </a:rPr>
              <a:t>-  первый шаг  к проведению  общей  личностной  диагностике  по профилактике  любых форм деструктивного поведения  в подростковом  и  юношеском возрасте.</a:t>
            </a:r>
            <a:endParaRPr lang="ru-RU" sz="36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ГУ ДО ТО «ПОМОЩЬ»</a:t>
            </a: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31-22-53 </a:t>
            </a: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31-28-69</a:t>
            </a: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8(953)1956481</a:t>
            </a: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Сайт :  центр–</a:t>
            </a:r>
            <a:r>
              <a:rPr lang="ru-RU" b="1" dirty="0" err="1" smtClean="0">
                <a:latin typeface="Franklin Gothic Heavy" panose="020B0903020102020204" pitchFamily="34" charset="0"/>
              </a:rPr>
              <a:t>помощь.рф</a:t>
            </a:r>
            <a:endParaRPr lang="ru-RU" b="1" dirty="0" smtClean="0">
              <a:latin typeface="Franklin Gothic Heavy" panose="020B09030201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8(920)7481327 </a:t>
            </a:r>
          </a:p>
          <a:p>
            <a:pPr marL="0" indent="0" algn="ctr">
              <a:buNone/>
            </a:pPr>
            <a:r>
              <a:rPr lang="ru-RU" b="1" dirty="0" err="1" smtClean="0">
                <a:latin typeface="Franklin Gothic Heavy" panose="020B0903020102020204" pitchFamily="34" charset="0"/>
              </a:rPr>
              <a:t>Верхорубова</a:t>
            </a:r>
            <a:r>
              <a:rPr lang="ru-RU" b="1" dirty="0" smtClean="0">
                <a:latin typeface="Franklin Gothic Heavy" panose="020B0903020102020204" pitchFamily="34" charset="0"/>
              </a:rPr>
              <a:t> Елена Леонидовна</a:t>
            </a: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***</a:t>
            </a:r>
            <a:endParaRPr lang="ru-RU" b="1" dirty="0">
              <a:latin typeface="Franklin Gothic Heavy" panose="020B09030201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Спасибо за внимание!</a:t>
            </a:r>
          </a:p>
          <a:p>
            <a:pPr marL="0" indent="0" algn="ctr">
              <a:buNone/>
            </a:pPr>
            <a:r>
              <a:rPr lang="ru-RU" b="1" dirty="0" smtClean="0">
                <a:latin typeface="Franklin Gothic Heavy" panose="020B0903020102020204" pitchFamily="34" charset="0"/>
              </a:rPr>
              <a:t>Желаем Вам удачи!</a:t>
            </a:r>
            <a:endParaRPr lang="ru-RU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6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5760640"/>
          </a:xfrm>
        </p:spPr>
        <p:txBody>
          <a:bodyPr>
            <a:normAutofit/>
          </a:bodyPr>
          <a:lstStyle/>
          <a:p>
            <a:r>
              <a:rPr lang="ru-RU" sz="5400" u="sng" dirty="0">
                <a:solidFill>
                  <a:schemeClr val="tx1"/>
                </a:solidFill>
                <a:effectLst/>
              </a:rPr>
              <a:t>ПОРЯДОК ПРОВЕДЕНИЯ </a:t>
            </a:r>
            <a:r>
              <a:rPr lang="ru-RU" sz="4900" dirty="0" smtClean="0">
                <a:solidFill>
                  <a:schemeClr val="tx1"/>
                </a:solidFill>
                <a:effectLst/>
              </a:rPr>
              <a:t>социально-психологического тестирования </a:t>
            </a:r>
            <a:r>
              <a:rPr lang="ru-RU" sz="4900" dirty="0">
                <a:solidFill>
                  <a:schemeClr val="tx1"/>
                </a:solidFill>
                <a:effectLst/>
              </a:rPr>
              <a:t>учащихся с целью выявления групп риска.</a:t>
            </a:r>
            <a:br>
              <a:rPr lang="ru-RU" sz="4900" dirty="0">
                <a:solidFill>
                  <a:schemeClr val="tx1"/>
                </a:solidFill>
                <a:effectLst/>
              </a:rPr>
            </a:b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4259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62646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8568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Этапы психологического </a:t>
            </a:r>
            <a:r>
              <a:rPr lang="ru-RU" sz="2800" b="1" dirty="0" smtClean="0"/>
              <a:t>тестирования</a:t>
            </a:r>
          </a:p>
          <a:p>
            <a:r>
              <a:rPr lang="ru-RU" sz="2400" b="1" dirty="0" smtClean="0"/>
              <a:t>1.Подготовительный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1400" dirty="0" smtClean="0"/>
              <a:t>получение </a:t>
            </a:r>
            <a:r>
              <a:rPr lang="ru-RU" sz="1400" dirty="0"/>
              <a:t>согласия родителей, учащихся и студентов на участие в тестировании</a:t>
            </a:r>
            <a:r>
              <a:rPr lang="ru-RU" sz="1400" dirty="0" smtClean="0"/>
              <a:t>;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/>
              <a:t>издание приказа   </a:t>
            </a:r>
            <a:r>
              <a:rPr lang="ru-RU" sz="1400" dirty="0"/>
              <a:t>о создании комиссии по организации и проведению </a:t>
            </a:r>
            <a:r>
              <a:rPr lang="ru-RU" sz="1400" dirty="0" smtClean="0"/>
              <a:t>    социально-психологического </a:t>
            </a:r>
            <a:r>
              <a:rPr lang="ru-RU" sz="1400" dirty="0"/>
              <a:t>тестирования </a:t>
            </a:r>
            <a:endParaRPr lang="ru-RU" sz="1400" dirty="0" smtClean="0"/>
          </a:p>
          <a:p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/>
              <a:t>организация мероприятий </a:t>
            </a:r>
            <a:r>
              <a:rPr lang="ru-RU" sz="1400" dirty="0"/>
              <a:t>по формированию среди родителей и учащихся позитивного отношения к </a:t>
            </a:r>
            <a:r>
              <a:rPr lang="ru-RU" sz="1400" dirty="0" smtClean="0"/>
              <a:t>тестированию;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/>
              <a:t>- составление календарного  плана </a:t>
            </a:r>
            <a:r>
              <a:rPr lang="ru-RU" sz="1400" dirty="0"/>
              <a:t>и </a:t>
            </a:r>
            <a:r>
              <a:rPr lang="ru-RU" sz="1400" dirty="0" smtClean="0"/>
              <a:t>списка </a:t>
            </a:r>
            <a:r>
              <a:rPr lang="ru-RU" sz="1400" dirty="0"/>
              <a:t>обучающихся, подлежащих анонимному социально-психологическому </a:t>
            </a:r>
            <a:r>
              <a:rPr lang="ru-RU" sz="1400" dirty="0" smtClean="0"/>
              <a:t> тестированию </a:t>
            </a:r>
            <a:r>
              <a:rPr lang="ru-RU" sz="1400" dirty="0"/>
              <a:t>среди обучающихся образовательной организации.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400" dirty="0" smtClean="0"/>
          </a:p>
          <a:p>
            <a:r>
              <a:rPr lang="ru-RU" sz="2000" b="1" dirty="0" smtClean="0"/>
              <a:t>2.Добровольное </a:t>
            </a:r>
            <a:r>
              <a:rPr lang="ru-RU" sz="2000" b="1" u="sng" dirty="0" smtClean="0"/>
              <a:t>анонимное</a:t>
            </a:r>
            <a:r>
              <a:rPr lang="ru-RU" sz="2000" b="1" dirty="0" smtClean="0"/>
              <a:t> социально-психологическое тестирование обучающихся: </a:t>
            </a:r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/>
              <a:t>обеспечение конфиденциальности при проведении тестирования и хранении результатов тестирования.</a:t>
            </a:r>
          </a:p>
          <a:p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/>
              <a:t>анкеты обрабатываются в течение 30 дней.  Бланки  хранятся  в течение 1 года.</a:t>
            </a:r>
          </a:p>
          <a:p>
            <a:endParaRPr lang="ru-RU" sz="1600" dirty="0" smtClean="0"/>
          </a:p>
          <a:p>
            <a:r>
              <a:rPr lang="ru-RU" sz="1600" b="1" dirty="0" smtClean="0"/>
              <a:t>3. </a:t>
            </a:r>
            <a:r>
              <a:rPr lang="ru-RU" sz="2000" b="1" dirty="0" smtClean="0"/>
              <a:t>Отчетный</a:t>
            </a:r>
            <a:r>
              <a:rPr lang="ru-RU" sz="1600" b="1" dirty="0" smtClean="0"/>
              <a:t> </a:t>
            </a:r>
            <a:r>
              <a:rPr lang="ru-RU" sz="1400" b="1" dirty="0" smtClean="0"/>
              <a:t>( подготовка  отчета согласно формы).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22818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590465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effectLst/>
              </a:rPr>
              <a:t>Тестирование обучающихся,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3600" u="sng" dirty="0" smtClean="0">
                <a:solidFill>
                  <a:schemeClr val="tx1"/>
                </a:solidFill>
                <a:effectLst/>
              </a:rPr>
              <a:t>достигших </a:t>
            </a:r>
            <a:r>
              <a:rPr lang="ru-RU" sz="3600" u="sng" dirty="0">
                <a:solidFill>
                  <a:schemeClr val="tx1"/>
                </a:solidFill>
                <a:effectLst/>
              </a:rPr>
              <a:t>возраста пятнадцати лет</a:t>
            </a:r>
            <a:r>
              <a:rPr lang="ru-RU" sz="2800" dirty="0">
                <a:solidFill>
                  <a:schemeClr val="tx1"/>
                </a:solidFill>
                <a:effectLst/>
              </a:rPr>
              <a:t>, проводится при наличии их информированных согласий в письменной форме об участии в тестировании (далее - информированное согласие).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Тестирование </a:t>
            </a:r>
            <a:r>
              <a:rPr lang="ru-RU" sz="2800" dirty="0">
                <a:solidFill>
                  <a:schemeClr val="tx1"/>
                </a:solidFill>
                <a:effectLst/>
              </a:rPr>
              <a:t>обучающихся,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3600" u="sng" dirty="0" smtClean="0">
                <a:solidFill>
                  <a:schemeClr val="tx1"/>
                </a:solidFill>
                <a:effectLst/>
              </a:rPr>
              <a:t>не </a:t>
            </a:r>
            <a:r>
              <a:rPr lang="ru-RU" sz="3600" u="sng" dirty="0">
                <a:solidFill>
                  <a:schemeClr val="tx1"/>
                </a:solidFill>
                <a:effectLst/>
              </a:rPr>
              <a:t>достигших возраста пятнадцати лет, </a:t>
            </a:r>
            <a:r>
              <a:rPr lang="ru-RU" sz="2800" dirty="0">
                <a:solidFill>
                  <a:schemeClr val="tx1"/>
                </a:solidFill>
                <a:effectLst/>
              </a:rPr>
              <a:t>проводится при наличии информированного согласия одного из родителей или иного законного представителя.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54726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ИНФОРМИРОВАННОЕ </a:t>
            </a: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СОГЛАСИЕ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обучающегося</a:t>
            </a:r>
            <a:br>
              <a:rPr lang="ru-RU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Я, нижеподписавшийся(</a:t>
            </a:r>
            <a:r>
              <a:rPr lang="ru-RU" sz="1800" dirty="0" err="1">
                <a:solidFill>
                  <a:schemeClr val="tx1"/>
                </a:solidFill>
                <a:latin typeface="Arial Black" panose="020B0A04020102020204" pitchFamily="34" charset="0"/>
              </a:rPr>
              <a:t>аяся</a:t>
            </a: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) __________________________________ добровольно даю согласие на  участие в социально-психологическом тестировании, направленном на раннее выявление немедицинского потребления наркотических средств и психотропных веществ.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	Я получил(а) объяснения о цели тестирования, о его длительности, а также информацию о возможных результатах тестирования. Мне была предоставлена возможность задавать вопросы, касающиеся тестирования. Я полностью удовлетворен(а)  полученными сведениями. 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	Я согласен(на) выполнять инструкции, полученные от уполномоченного лица, проводящего тестирование.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	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	                                                                    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 «…»………………………201   г.				Подпись</a:t>
            </a:r>
            <a:r>
              <a:rPr lang="ru-RU" sz="1800" dirty="0">
                <a:latin typeface="Arial Black" panose="020B0A04020102020204" pitchFamily="34" charset="0"/>
              </a:rPr>
              <a:t/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 </a:t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 </a:t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 </a:t>
            </a:r>
            <a:br>
              <a:rPr lang="ru-RU" sz="1800" dirty="0">
                <a:latin typeface="Arial Black" panose="020B0A04020102020204" pitchFamily="34" charset="0"/>
              </a:rPr>
            </a:br>
            <a:endParaRPr lang="ru-RU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2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590465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ИНФОРМИРОВАННОЕ </a:t>
            </a: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СОГЛАСИЕ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родителей (законных представителей)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Я, нижеподписавшийся(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аяся</a:t>
            </a: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) ____________________________________ добровольно даю согласие на участие моего ребенка _________________________________________, возраст ______ полных лет в социально-психологическом тестировании, направленном на раннее выявление немедицинского потребления наркотических средств и психотропных веществ.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	Я получил(а) объяснения о цели тестирования, о его длительности, а также информацию о возможных результатах тестирования. Мне была предоставлена возможность задавать вопросы, касающиеся тестирования. Я полностью удовлетворен(а)  полученными сведениями. 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		                                                                    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«…»………………………201   г.			Подпись</a:t>
            </a:r>
            <a:b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br>
              <a:rPr lang="ru-RU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8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62646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</a:rPr>
              <a:t>Тестирование </a:t>
            </a:r>
            <a:r>
              <a:rPr lang="ru-RU" sz="4400" dirty="0">
                <a:solidFill>
                  <a:schemeClr val="tx1"/>
                </a:solidFill>
                <a:effectLst/>
              </a:rPr>
              <a:t>осуществляется 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4400" dirty="0">
                <a:solidFill>
                  <a:schemeClr val="tx1"/>
                </a:solidFill>
                <a:effectLst/>
              </a:rPr>
              <a:t>соответствии с </a:t>
            </a:r>
            <a:r>
              <a:rPr lang="ru-RU" sz="44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распорядительным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актом (приказом)  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>руководителя </a:t>
            </a:r>
            <a:r>
              <a:rPr lang="ru-RU" sz="4400" dirty="0">
                <a:solidFill>
                  <a:schemeClr val="tx1"/>
                </a:solidFill>
              </a:rPr>
              <a:t> </a:t>
            </a:r>
            <a:r>
              <a:rPr lang="ru-RU" sz="4400" dirty="0" smtClean="0">
                <a:solidFill>
                  <a:schemeClr val="tx1"/>
                </a:solidFill>
              </a:rPr>
              <a:t>ОО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 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Приказ должен содержать :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8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1657</Words>
  <Application>Microsoft Office PowerPoint</Application>
  <PresentationFormat>Экран (4:3)</PresentationFormat>
  <Paragraphs>296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11 декабря 2013 года  дополнение к Федеральному закону Российской Федерации от 29 декабря 2012 г. N 273-ФЗ  “Об образовании в Российской Федерации”</vt:lpstr>
      <vt:lpstr>приказ Министерства образования и науки Российской Федерации (Минобрнауки России)  от 16 июня 2014 г. N 658 г. Москва</vt:lpstr>
      <vt:lpstr>Система ранней диагностики потребления наркотических средств и психотропных веществ, состоит из двух этапов:   Первый этап:  анонимное социально-психологическое тестирование учащихся с целью выявления групп риска.  Второй этап:  проведение лабораторного тестирования учащихся в выявленных группах риска.  </vt:lpstr>
      <vt:lpstr>ПОРЯДОК ПРОВЕДЕНИЯ социально-психологического тестирования учащихся с целью выявления групп риска. </vt:lpstr>
      <vt:lpstr>   </vt:lpstr>
      <vt:lpstr>Тестирование обучающихся,  достигших возраста пятнадцати лет, проводится при наличии их информированных согласий в письменной форме об участии в тестировании (далее - информированное согласие).   Тестирование обучающихся,  не достигших возраста пятнадцати лет, проводится при наличии информированного согласия одного из родителей или иного законного представителя. </vt:lpstr>
      <vt:lpstr>ИНФОРМИРОВАННОЕ СОГЛАСИЕ обучающегося  Я, нижеподписавшийся(аяся) __________________________________ добровольно даю согласие на  участие в социально-психологическом тестировании, направленном на раннее выявление немедицинского потребления наркотических средств и психотропных веществ.  Я получил(а) объяснения о цели тестирования, о его длительности, а также информацию о возможных результатах тестирования. Мне была предоставлена возможность задавать вопросы, касающиеся тестирования. Я полностью удовлетворен(а)  полученными сведениями.   Я согласен(на) выполнять инструкции, полученные от уполномоченного лица, проводящего тестирование.                                                                          «…»………………………201   г.    Подпись       </vt:lpstr>
      <vt:lpstr>ИНФОРМИРОВАННОЕ СОГЛАСИЕ родителей (законных представителей)   Я, нижеподписавшийся(аяся) ____________________________________ добровольно даю согласие на участие моего ребенка _________________________________________, возраст ______ полных лет в социально-психологическом тестировании, направленном на раннее выявление немедицинского потребления наркотических средств и психотропных веществ.  Я получил(а) объяснения о цели тестирования, о его длительности, а также информацию о возможных результатах тестирования. Мне была предоставлена возможность задавать вопросы, касающиеся тестирования. Я полностью удовлетворен(а)  полученными сведениями.                                                                          «…»………………………201   г.   Подпись   </vt:lpstr>
      <vt:lpstr>   Тестирование осуществляется  в соответствии с распорядительным актом (приказом)  руководителя  ОО   Приказ должен содержать : </vt:lpstr>
      <vt:lpstr>   - списки  ( Ф.И.О, год рождения-количество полных лет, класс, отметка о наличии  согласия на участие  в тестировании); - календарный план ( группа/класс, дата, временной интервал) проведения тестирования; - назначение ответственных лиц  - состав комиссии ( Ф.И.О., должность) за  организацию, проведение, обработку, анализ и подготовку  отчета; - указание на диагностический инструментарий, ( название  методик(и), автор, источник) используемый  в процедуре  тестирования. - сроки  подготовки   отчетов, отправляемых  УЧРЕДИТЕЛЮ </vt:lpstr>
      <vt:lpstr>   </vt:lpstr>
      <vt:lpstr>  Форма  итоговых данных ,  передаваемых в ГУ ДО ТО «ПОМОЩЬ» </vt:lpstr>
      <vt:lpstr>Рекомендуемый инструментарий для тестирования </vt:lpstr>
      <vt:lpstr>                                                 </vt:lpstr>
      <vt:lpstr>Как проводится  тестирование?</vt:lpstr>
      <vt:lpstr>Действия  ответственного лица</vt:lpstr>
      <vt:lpstr>ИНСТРУКЦИЯ  к  тестированию. </vt:lpstr>
      <vt:lpstr>Текст опросника (часть 1) 1 -71 утверждение</vt:lpstr>
      <vt:lpstr>Текст опросника (часть 2) 1 -7 утверждение</vt:lpstr>
      <vt:lpstr>Бланк ответов</vt:lpstr>
      <vt:lpstr>Блок 1. Блок личностных предикторов</vt:lpstr>
      <vt:lpstr>Блок 1. Блок личностных предикторов</vt:lpstr>
      <vt:lpstr>Блок 2. Детско-родительских отношений</vt:lpstr>
      <vt:lpstr>Обработка результатов</vt:lpstr>
      <vt:lpstr>Обработка  результатов</vt:lpstr>
      <vt:lpstr>Обработка результатов.</vt:lpstr>
      <vt:lpstr>Обработка результатов</vt:lpstr>
      <vt:lpstr>Обработка  результатов</vt:lpstr>
      <vt:lpstr>Обработка  результатов</vt:lpstr>
      <vt:lpstr>Обработка результатов.</vt:lpstr>
      <vt:lpstr>Обработка  результатов.</vt:lpstr>
      <vt:lpstr>Вывод: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ОПП</dc:creator>
  <cp:lastModifiedBy>ОПП</cp:lastModifiedBy>
  <cp:revision>38</cp:revision>
  <dcterms:created xsi:type="dcterms:W3CDTF">2017-09-17T17:50:14Z</dcterms:created>
  <dcterms:modified xsi:type="dcterms:W3CDTF">2017-11-07T16:49:15Z</dcterms:modified>
</cp:coreProperties>
</file>